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6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4" r:id="rId3"/>
    <p:sldId id="311" r:id="rId4"/>
    <p:sldId id="319" r:id="rId5"/>
    <p:sldId id="320" r:id="rId6"/>
    <p:sldId id="307" r:id="rId7"/>
    <p:sldId id="308" r:id="rId8"/>
    <p:sldId id="321" r:id="rId9"/>
    <p:sldId id="295" r:id="rId10"/>
    <p:sldId id="300" r:id="rId11"/>
    <p:sldId id="301" r:id="rId12"/>
    <p:sldId id="302" r:id="rId13"/>
    <p:sldId id="310" r:id="rId14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10" autoAdjust="0"/>
  </p:normalViewPr>
  <p:slideViewPr>
    <p:cSldViewPr>
      <p:cViewPr varScale="1">
        <p:scale>
          <a:sx n="62" d="100"/>
          <a:sy n="62" d="100"/>
        </p:scale>
        <p:origin x="1392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4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7638" y="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745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80745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75CF3529-002C-46A5-8167-8A8298225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638" y="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03725"/>
            <a:ext cx="512127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638" y="880745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D374163-EDCD-424E-823E-CD5345BCE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BCCEB2-E47A-4B06-9227-03628FB65198}" type="slidenum">
              <a:rPr lang="en-US"/>
              <a:pPr/>
              <a:t>1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8E3933-38C6-44D1-A5A9-F5568152FC3E}" type="slidenum">
              <a:rPr lang="en-US"/>
              <a:pPr/>
              <a:t>10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B10286-967C-4B79-B895-2AE9451FE8BD}" type="slidenum">
              <a:rPr lang="en-US"/>
              <a:pPr/>
              <a:t>11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D9CD07-BFAE-455A-9A08-EF19DA68765A}" type="slidenum">
              <a:rPr lang="en-US"/>
              <a:pPr/>
              <a:t>12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29C08-9EB9-4BAA-BBFF-AE9E4DAAC1AC}" type="slidenum">
              <a:rPr lang="en-US"/>
              <a:pPr/>
              <a:t>13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23493F-DE60-4392-B87D-13F319A7D299}" type="slidenum">
              <a:rPr lang="en-US"/>
              <a:pPr/>
              <a:t>2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6BBEF0-C0B6-4A27-8A2C-7FCAD29B5172}" type="slidenum">
              <a:rPr lang="en-US"/>
              <a:pPr/>
              <a:t>3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271BD4-8C24-4D22-AF54-378398D55877}" type="slidenum">
              <a:rPr lang="en-US"/>
              <a:pPr/>
              <a:t>4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E01FB2-39E1-4ADF-9E74-24DB4961098B}" type="slidenum">
              <a:rPr lang="en-US"/>
              <a:pPr/>
              <a:t>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430C93-0FA0-4891-A2E0-1A11BF5F263A}" type="slidenum">
              <a:rPr lang="en-US"/>
              <a:pPr/>
              <a:t>6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EBEA48-59B1-42D4-8DF8-6A5BB5634174}" type="slidenum">
              <a:rPr lang="en-US"/>
              <a:pPr/>
              <a:t>7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8A3FE5-D4E4-416D-9A45-BBE44437DEE1}" type="slidenum">
              <a:rPr lang="en-US"/>
              <a:pPr/>
              <a:t>8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CF6876-0D08-4A64-9E30-D1DB4B820BB5}" type="slidenum">
              <a:rPr lang="en-US"/>
              <a:pPr/>
              <a:t>9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2" eaLnBrk="1" hangingPunct="1">
              <a:buFont typeface="Symbol" pitchFamily="18" charset="2"/>
              <a:buNone/>
            </a:pPr>
            <a:r>
              <a:rPr lang="en-US">
                <a:solidFill>
                  <a:srgbClr val="000000"/>
                </a:solidFill>
              </a:rPr>
              <a:t>5% OF ALL ARRESTS ENDED WITH AN SRR, </a:t>
            </a:r>
            <a:r>
              <a:rPr lang="en-US" b="1">
                <a:solidFill>
                  <a:srgbClr val="0000FF"/>
                </a:solidFill>
              </a:rPr>
              <a:t>6%</a:t>
            </a:r>
            <a:r>
              <a:rPr lang="en-US">
                <a:solidFill>
                  <a:srgbClr val="000000"/>
                </a:solidFill>
              </a:rPr>
              <a:t> (13.02) OF ALL MHA'S ENDED WITH AN SRR.</a:t>
            </a:r>
          </a:p>
          <a:p>
            <a:pPr lvl="2" eaLnBrk="1" hangingPunct="1">
              <a:buFont typeface="Symbol" pitchFamily="18" charset="2"/>
              <a:buNone/>
            </a:pPr>
            <a:r>
              <a:rPr lang="en-US">
                <a:solidFill>
                  <a:srgbClr val="000000"/>
                </a:solidFill>
              </a:rPr>
              <a:t>20% OF SUBJECTS WERE INJURED IN ALL SRR'S, </a:t>
            </a:r>
            <a:r>
              <a:rPr lang="en-US" b="1">
                <a:solidFill>
                  <a:srgbClr val="0000FF"/>
                </a:solidFill>
              </a:rPr>
              <a:t>20%</a:t>
            </a:r>
            <a:r>
              <a:rPr lang="en-US">
                <a:solidFill>
                  <a:srgbClr val="000000"/>
                </a:solidFill>
              </a:rPr>
              <a:t> (2.6) WERE INJURED IN MHA SRR'S.</a:t>
            </a:r>
          </a:p>
          <a:p>
            <a:pPr lvl="2" eaLnBrk="1" hangingPunct="1">
              <a:buFont typeface="Symbol" pitchFamily="18" charset="2"/>
              <a:buNone/>
            </a:pPr>
            <a:r>
              <a:rPr lang="en-US">
                <a:solidFill>
                  <a:srgbClr val="000000"/>
                </a:solidFill>
              </a:rPr>
              <a:t>5% OF OFFICERS WERE INJURED IN ALL SRR'S, </a:t>
            </a:r>
            <a:r>
              <a:rPr lang="en-US" b="1">
                <a:solidFill>
                  <a:srgbClr val="0000FF"/>
                </a:solidFill>
              </a:rPr>
              <a:t>12%</a:t>
            </a:r>
            <a:r>
              <a:rPr lang="en-US">
                <a:solidFill>
                  <a:srgbClr val="000000"/>
                </a:solidFill>
              </a:rPr>
              <a:t> (1.56) OF OFFICERS WERE INJURED IN MHA SRR'S.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</a:rPr>
              <a:t>Out of the 11 total times (out of 400 MHAs/contacts) members of the EDPRT have had to use some type of force in order to facilitate bringing an individual to a hospital, the EDPRT has had a total of </a:t>
            </a:r>
            <a:r>
              <a:rPr lang="en-US" b="1">
                <a:solidFill>
                  <a:srgbClr val="000000"/>
                </a:solidFill>
              </a:rPr>
              <a:t>0% of the subjects injured</a:t>
            </a:r>
            <a:r>
              <a:rPr lang="en-US">
                <a:solidFill>
                  <a:srgbClr val="000000"/>
                </a:solidFill>
              </a:rPr>
              <a:t>, and a total of </a:t>
            </a:r>
            <a:r>
              <a:rPr lang="en-US" b="1">
                <a:solidFill>
                  <a:srgbClr val="000000"/>
                </a:solidFill>
              </a:rPr>
              <a:t>0% of officers injured</a:t>
            </a:r>
            <a:r>
              <a:rPr lang="en-US">
                <a:solidFill>
                  <a:srgbClr val="000000"/>
                </a:solidFill>
              </a:rPr>
              <a:t>, down from the previously mentioned </a:t>
            </a:r>
            <a:r>
              <a:rPr lang="en-US" b="1">
                <a:solidFill>
                  <a:srgbClr val="000000"/>
                </a:solidFill>
              </a:rPr>
              <a:t>20% and 12% respectively in the study done for 2001-2002</a:t>
            </a:r>
            <a:r>
              <a:rPr lang="en-US">
                <a:solidFill>
                  <a:srgbClr val="000000"/>
                </a:solidFill>
              </a:rPr>
              <a:t>. </a:t>
            </a:r>
          </a:p>
          <a:p>
            <a:pPr lvl="2" eaLnBrk="1" hangingPunct="1">
              <a:buFont typeface="Symbol" pitchFamily="18" charset="2"/>
              <a:buNone/>
            </a:pPr>
            <a:endParaRPr lang="en-US">
              <a:solidFill>
                <a:srgbClr val="000000"/>
              </a:solidFill>
            </a:endParaRPr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2324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324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C5FBC8-1E1F-459C-A4DF-E5ECBA7331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678A2-04CA-4CE3-AEE9-2F4A7A1D5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B1FA2-1DA4-4E55-90C6-9BAA00C6F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DC8D2-0269-4DED-98CB-D078DE78A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ED0BD-389B-4067-BA03-81C9FCC661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8F48C-CB69-40BB-8609-3C1D2EFC1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2621C-075C-4EFA-AB36-81BAFC4290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6CA72-E8AC-49CC-889B-B1CFCA5950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B4122-8B6A-475D-83C5-1D56A5946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2855B-2C86-4978-8C39-BCFC0D51B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FCA8D-9886-4E84-925C-D8353C7FD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0710833F-0F21-42C7-B4A4-9E7BE5DA2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10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2221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221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221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221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221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2221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222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2222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2222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22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ric@overcomingthedarkness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vercomingthedarkness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848600" cy="4648200"/>
          </a:xfrm>
        </p:spPr>
        <p:txBody>
          <a:bodyPr/>
          <a:lstStyle/>
          <a:p>
            <a:pPr eaLnBrk="1" hangingPunct="1">
              <a:defRPr/>
            </a:pPr>
            <a:br>
              <a:rPr lang="en-US" sz="4800" b="0" dirty="0"/>
            </a:br>
            <a:r>
              <a:rPr lang="en-US" sz="4400" b="0" dirty="0">
                <a:latin typeface="Arial" charset="0"/>
              </a:rPr>
              <a:t>Emotionally Disturbed Persons Response Teams/Crisis Intervention Teams: </a:t>
            </a:r>
            <a:br>
              <a:rPr lang="en-US" sz="4400" b="0" dirty="0">
                <a:latin typeface="Arial" charset="0"/>
              </a:rPr>
            </a:br>
            <a:r>
              <a:rPr lang="en-US" sz="4400" b="0" dirty="0">
                <a:latin typeface="Arial" charset="0"/>
              </a:rPr>
              <a:t>A Law Enforcement Response to Mental Health Crisis Intervention </a:t>
            </a:r>
            <a:br>
              <a:rPr lang="en-US" sz="4400" b="0" dirty="0">
                <a:latin typeface="Arial" charset="0"/>
              </a:rPr>
            </a:br>
            <a:br>
              <a:rPr lang="en-US" sz="4800" b="0" dirty="0"/>
            </a:br>
            <a:r>
              <a:rPr lang="en-US" sz="4000" b="0" dirty="0">
                <a:latin typeface="Arial" charset="0"/>
              </a:rPr>
              <a:t>Presented by:</a:t>
            </a:r>
            <a:br>
              <a:rPr lang="en-US" sz="4000" b="0" dirty="0">
                <a:latin typeface="Arial" charset="0"/>
              </a:rPr>
            </a:br>
            <a:r>
              <a:rPr lang="en-US" sz="4000" b="0" dirty="0">
                <a:latin typeface="Arial" charset="0"/>
              </a:rPr>
              <a:t>Sgt. Eric Weaver (Ret.)</a:t>
            </a:r>
          </a:p>
        </p:txBody>
      </p:sp>
      <p:sp>
        <p:nvSpPr>
          <p:cNvPr id="6147" name="Rectangle 8"/>
          <p:cNvSpPr>
            <a:spLocks noChangeArrowheads="1"/>
          </p:cNvSpPr>
          <p:nvPr/>
        </p:nvSpPr>
        <p:spPr bwMode="auto">
          <a:xfrm>
            <a:off x="4191000" y="287655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84AE0B9-3E78-4009-8B5D-74AE7DDE4E79}" type="slidenum">
              <a:rPr lang="en-US"/>
              <a:pPr/>
              <a:t>10</a:t>
            </a:fld>
            <a:endParaRPr lang="en-US"/>
          </a:p>
        </p:txBody>
      </p:sp>
      <p:sp>
        <p:nvSpPr>
          <p:cNvPr id="113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-53975"/>
            <a:ext cx="7772400" cy="2470150"/>
          </a:xfrm>
        </p:spPr>
        <p:txBody>
          <a:bodyPr/>
          <a:lstStyle/>
          <a:p>
            <a:pPr eaLnBrk="1" hangingPunct="1">
              <a:defRPr/>
            </a:pPr>
            <a:br>
              <a:rPr lang="en-US" sz="3600" b="0">
                <a:latin typeface="Arial" charset="0"/>
              </a:rPr>
            </a:br>
            <a:r>
              <a:rPr lang="en-US" sz="4000">
                <a:latin typeface="Arial" charset="0"/>
              </a:rPr>
              <a:t>It is also about </a:t>
            </a:r>
            <a:br>
              <a:rPr lang="en-US" sz="4000">
                <a:latin typeface="Arial" charset="0"/>
              </a:rPr>
            </a:br>
            <a:r>
              <a:rPr lang="en-US" sz="4000">
                <a:latin typeface="Arial" charset="0"/>
              </a:rPr>
              <a:t>Community Involvement&amp; Empowerment: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67000"/>
            <a:ext cx="77724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/>
          </a:p>
          <a:p>
            <a:pPr eaLnBrk="1" hangingPunct="1">
              <a:lnSpc>
                <a:spcPct val="90000"/>
              </a:lnSpc>
              <a:defRPr/>
            </a:pPr>
            <a:r>
              <a:rPr lang="en-US">
                <a:latin typeface="Arial" charset="0"/>
              </a:rPr>
              <a:t>Planning &amp; Scheduling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>
                <a:latin typeface="Arial" charset="0"/>
              </a:rPr>
              <a:t>Involvement in Training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>
                <a:latin typeface="Arial" charset="0"/>
              </a:rPr>
              <a:t>Cooperation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>
                <a:latin typeface="Arial" charset="0"/>
              </a:rPr>
              <a:t>Coordination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>
                <a:latin typeface="Arial" charset="0"/>
              </a:rPr>
              <a:t>Communication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3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3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FBE1BF3-B335-437B-8F72-F2DC323DED4C}" type="slidenum">
              <a:rPr lang="en-US"/>
              <a:pPr/>
              <a:t>11</a:t>
            </a:fld>
            <a:endParaRPr lang="en-US"/>
          </a:p>
        </p:txBody>
      </p:sp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23850"/>
            <a:ext cx="8229600" cy="10445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latin typeface="Arial" charset="0"/>
              </a:rPr>
              <a:t>It is also about </a:t>
            </a:r>
            <a:br>
              <a:rPr lang="en-US" sz="4000">
                <a:latin typeface="Arial" charset="0"/>
              </a:rPr>
            </a:br>
            <a:r>
              <a:rPr lang="en-US" sz="4000">
                <a:latin typeface="Arial" charset="0"/>
              </a:rPr>
              <a:t>Partnerships with: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84400"/>
            <a:ext cx="8229600" cy="39417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Mental Health Providers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Consumers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Community Programs/Services (i.e. NAMI)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36D8ECD-0997-4FF7-A687-A95DCE34977A}" type="slidenum">
              <a:rPr lang="en-US"/>
              <a:pPr/>
              <a:t>12</a:t>
            </a:fld>
            <a:endParaRPr lang="en-US"/>
          </a:p>
        </p:txBody>
      </p:sp>
      <p:sp>
        <p:nvSpPr>
          <p:cNvPr id="115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65150"/>
            <a:ext cx="8229600" cy="5619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latin typeface="Arial" charset="0"/>
              </a:rPr>
              <a:t>It is also about: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Leadership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Investments/Ownerships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Understanding/Patience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Compassion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Knowledge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Hope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B5F1EFF-23BB-41F7-B3C2-E9718553B4D3}" type="slidenum">
              <a:rPr lang="en-US"/>
              <a:pPr/>
              <a:t>13</a:t>
            </a:fld>
            <a:endParaRPr lang="en-US"/>
          </a:p>
        </p:txBody>
      </p:sp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42925"/>
            <a:ext cx="8229600" cy="606425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Contact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</a:rPr>
              <a:t>Sgt. Eric Weaver (Ret.)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</a:rPr>
              <a:t>Executive Director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</a:rPr>
              <a:t>Overcoming The Darkness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</a:rPr>
              <a:t>P.O. Box 327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</a:rPr>
              <a:t>Penfield, NY 14526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  <a:hlinkClick r:id="rId3"/>
              </a:rPr>
              <a:t>eric@overcomingthedarkness.com</a:t>
            </a:r>
            <a:endParaRPr lang="en-US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  <a:hlinkClick r:id="rId4"/>
              </a:rPr>
              <a:t>www.overcomingthedarkness.com</a:t>
            </a:r>
            <a:r>
              <a:rPr lang="en-US" dirty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charset="0"/>
              </a:rPr>
              <a:t>585-410-5544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9DD42AE-2563-45F5-9C46-FE322F743ECD}" type="slidenum">
              <a:rPr lang="en-US"/>
              <a:pPr/>
              <a:t>2</a:t>
            </a:fld>
            <a:endParaRPr lang="en-US"/>
          </a:p>
        </p:txBody>
      </p:sp>
      <p:sp>
        <p:nvSpPr>
          <p:cNvPr id="1177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65150"/>
            <a:ext cx="8229600" cy="5619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latin typeface="Arial" charset="0"/>
              </a:rPr>
              <a:t>Terminology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2613"/>
            <a:ext cx="8229600" cy="427355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EDPRT</a:t>
            </a:r>
            <a:r>
              <a:rPr lang="en-US">
                <a:latin typeface="Arial" charset="0"/>
              </a:rPr>
              <a:t>: Emotionally Disturbed Persons Response Team </a:t>
            </a:r>
          </a:p>
          <a:p>
            <a:pPr eaLnBrk="1" hangingPunct="1">
              <a:defRPr/>
            </a:pPr>
            <a:r>
              <a:rPr lang="en-US" b="1">
                <a:latin typeface="Arial" charset="0"/>
              </a:rPr>
              <a:t>CIT</a:t>
            </a:r>
            <a:r>
              <a:rPr lang="en-US">
                <a:latin typeface="Arial" charset="0"/>
              </a:rPr>
              <a:t>: Crisis Intervention Team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BDAAE57-769B-40CC-8866-8342745B735B}" type="slidenum">
              <a:rPr lang="en-US"/>
              <a:pPr/>
              <a:t>3</a:t>
            </a:fld>
            <a:endParaRPr lang="en-US"/>
          </a:p>
        </p:txBody>
      </p:sp>
      <p:sp>
        <p:nvSpPr>
          <p:cNvPr id="141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7500" y="396875"/>
            <a:ext cx="8637588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>
                <a:latin typeface="Arial" charset="0"/>
              </a:rPr>
              <a:t>EDPRT Definition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8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cs typeface="Arial" charset="0"/>
              </a:rPr>
              <a:t>A group of officers specially trained, on a voluntary basis, to deal with emotionally disturbed individuals in a variety of situations in the community.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  <a:cs typeface="Arial" charset="0"/>
              </a:rPr>
              <a:t> These situations may include suicidal persons, persons exhibiting irrational behavior, handling psychiatric patients, the homeless, addressing various mental health concerns and/or referrals, and any other situations that deal specifically with the needs of the mental health community and emotionally disturbed persons.</a:t>
            </a:r>
            <a:r>
              <a:rPr lang="en-US" sz="2800" b="1" dirty="0">
                <a:latin typeface="Arial" charset="0"/>
                <a:cs typeface="Arial" charset="0"/>
              </a:rPr>
              <a:t> 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b="1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2682500-EC65-4EB5-9168-4EA7B3640DC0}" type="slidenum">
              <a:rPr lang="en-US"/>
              <a:pPr/>
              <a:t>4</a:t>
            </a:fld>
            <a:endParaRPr lang="en-US"/>
          </a:p>
        </p:txBody>
      </p:sp>
      <p:sp>
        <p:nvSpPr>
          <p:cNvPr id="159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6988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latin typeface="Arial" charset="0"/>
              </a:rPr>
              <a:t>Why Mental Health Training for Law Enforcement?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301875"/>
            <a:ext cx="8002588" cy="3352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>
                <a:latin typeface="Arial" charset="0"/>
              </a:rPr>
              <a:t>Recognizing the need for: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>
                <a:latin typeface="Arial" charset="0"/>
              </a:rPr>
              <a:t>	-Awareness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>
                <a:latin typeface="Arial" charset="0"/>
              </a:rPr>
              <a:t>	-Communications skills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>
                <a:latin typeface="Arial" charset="0"/>
              </a:rPr>
              <a:t>	-Knowledge of Signs &amp; Symptoms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>
                <a:latin typeface="Arial" charset="0"/>
              </a:rPr>
              <a:t>	-Decriminalization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E23959D-ED1E-4445-BBA8-3951078EEBE0}" type="slidenum">
              <a:rPr lang="en-US"/>
              <a:pPr/>
              <a:t>5</a:t>
            </a:fld>
            <a:endParaRPr lang="en-US"/>
          </a:p>
        </p:txBody>
      </p:sp>
      <p:sp>
        <p:nvSpPr>
          <p:cNvPr id="161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69888"/>
            <a:ext cx="8229600" cy="9525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latin typeface="Arial" charset="0"/>
              </a:rPr>
              <a:t>Why Mental Health Training for Law Enforcement?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301875"/>
            <a:ext cx="8002588" cy="3352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>
                <a:latin typeface="Arial" charset="0"/>
              </a:rPr>
              <a:t>Recognizing the need for: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>
                <a:latin typeface="Arial" charset="0"/>
              </a:rPr>
              <a:t>	-Awareness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>
                <a:latin typeface="Arial" charset="0"/>
              </a:rPr>
              <a:t>	-Communications skills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>
                <a:latin typeface="Arial" charset="0"/>
              </a:rPr>
              <a:t>	-Knowledge of Signs &amp; Symptoms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>
                <a:latin typeface="Arial" charset="0"/>
              </a:rPr>
              <a:t>	-Decriminalization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>
                <a:latin typeface="Arial" charset="0"/>
              </a:rPr>
              <a:t>	-Overcoming the Stigmas of Mental Illness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1675E3F-8428-4310-8457-6BB084512E88}" type="slidenum">
              <a:rPr lang="en-US"/>
              <a:pPr/>
              <a:t>6</a:t>
            </a:fld>
            <a:endParaRPr lang="en-US"/>
          </a:p>
        </p:txBody>
      </p:sp>
      <p:sp>
        <p:nvSpPr>
          <p:cNvPr id="1208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65150"/>
            <a:ext cx="8229600" cy="5619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latin typeface="Arial" charset="0"/>
              </a:rPr>
              <a:t>Training includes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Indicators of Emotional Disturbance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Mental Illness-Signs and Symptoms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Communication Skills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Stigmas surrounding Mental Illness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Suicide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Role Plays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Mental Hygiene Law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8E699DD-E2A1-4122-A4E2-BC9D3ADBB594}" type="slidenum">
              <a:rPr lang="en-US"/>
              <a:pPr/>
              <a:t>7</a:t>
            </a:fld>
            <a:endParaRPr lang="en-US"/>
          </a:p>
        </p:txBody>
      </p:sp>
      <p:sp>
        <p:nvSpPr>
          <p:cNvPr id="1218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65150"/>
            <a:ext cx="8229600" cy="5619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latin typeface="Arial" charset="0"/>
              </a:rPr>
              <a:t>Training includes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Specific Mental Illnesses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Juvenile Mental Health Issues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Elderly Mental Health Issues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Police Stress/Mental Health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Medications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Community Resources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Arial" charset="0"/>
              </a:rPr>
              <a:t>Family Members and Personal Stories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C6A54AE-7614-44C5-9785-3799EFF21C4D}" type="slidenum">
              <a:rPr lang="en-US"/>
              <a:pPr/>
              <a:t>8</a:t>
            </a:fld>
            <a:endParaRPr lang="en-US"/>
          </a:p>
        </p:txBody>
      </p:sp>
      <p:sp>
        <p:nvSpPr>
          <p:cNvPr id="163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23850"/>
            <a:ext cx="8229600" cy="10445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latin typeface="Arial" charset="0"/>
              </a:rPr>
              <a:t>What else is </a:t>
            </a:r>
            <a:br>
              <a:rPr lang="en-US" sz="4000">
                <a:latin typeface="Arial" charset="0"/>
              </a:rPr>
            </a:br>
            <a:r>
              <a:rPr lang="en-US" sz="4000">
                <a:latin typeface="Arial" charset="0"/>
              </a:rPr>
              <a:t>EDPRT/CIT about?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/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Training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Responding to those in crisis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Suicide intervention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Follow-ups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Saving lives</a:t>
            </a:r>
          </a:p>
          <a:p>
            <a:pPr eaLnBrk="1" hangingPunct="1">
              <a:defRPr/>
            </a:pPr>
            <a:endParaRPr lang="en-US"/>
          </a:p>
          <a:p>
            <a:pPr eaLnBrk="1" hangingPunct="1">
              <a:buFont typeface="Wingdings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534191A-A8F8-4E67-8779-7217CF170CDB}" type="slidenum">
              <a:rPr lang="en-US"/>
              <a:pPr/>
              <a:t>9</a:t>
            </a:fld>
            <a:endParaRPr lang="en-US"/>
          </a:p>
        </p:txBody>
      </p:sp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4213" y="285750"/>
            <a:ext cx="7775575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>
                <a:latin typeface="Arial" charset="0"/>
              </a:rPr>
              <a:t>Successes</a:t>
            </a:r>
            <a:r>
              <a:rPr lang="en-US"/>
              <a:t>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>
                <a:latin typeface="Arial" charset="0"/>
              </a:rPr>
              <a:t>    </a:t>
            </a:r>
            <a:r>
              <a:rPr lang="en-US" sz="2800" dirty="0">
                <a:latin typeface="Arial" charset="0"/>
              </a:rPr>
              <a:t>Although it would be impossible to accurately document, the training and  positive interaction between EDPRT members and the thousands of individuals encountered has undoubtedly: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</a:rPr>
              <a:t>Saved lives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</a:rPr>
              <a:t>Reduced the need for physical force-resulting in great reductions in injury rates to officers and individuals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</a:rPr>
              <a:t>Has reduced the amount of police calls for service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</a:rPr>
              <a:t>Diverted individuals from incarceration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latin typeface="Arial" charset="0"/>
              </a:rPr>
              <a:t>Has created an atmosphere of cooperation, coordination, and communication between the police agencies and the mental health community.</a:t>
            </a:r>
            <a:r>
              <a:rPr lang="en-US" sz="2400" dirty="0"/>
              <a:t>    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3683</TotalTime>
  <Words>509</Words>
  <Application>Microsoft Office PowerPoint</Application>
  <PresentationFormat>On-screen Show (4:3)</PresentationFormat>
  <Paragraphs>111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Garamond</vt:lpstr>
      <vt:lpstr>Symbol</vt:lpstr>
      <vt:lpstr>Times New Roman</vt:lpstr>
      <vt:lpstr>Wingdings</vt:lpstr>
      <vt:lpstr>Stream</vt:lpstr>
      <vt:lpstr> Emotionally Disturbed Persons Response Teams/Crisis Intervention Teams:  A Law Enforcement Response to Mental Health Crisis Intervention   Presented by: Sgt. Eric Weaver (Ret.)</vt:lpstr>
      <vt:lpstr>Terminology</vt:lpstr>
      <vt:lpstr>EDPRT Definition</vt:lpstr>
      <vt:lpstr>Why Mental Health Training for Law Enforcement?</vt:lpstr>
      <vt:lpstr>Why Mental Health Training for Law Enforcement?</vt:lpstr>
      <vt:lpstr>Training includes</vt:lpstr>
      <vt:lpstr>Training includes</vt:lpstr>
      <vt:lpstr>What else is  EDPRT/CIT about?</vt:lpstr>
      <vt:lpstr>Successes </vt:lpstr>
      <vt:lpstr> It is also about  Community Involvement&amp; Empowerment:</vt:lpstr>
      <vt:lpstr>It is also about  Partnerships with:</vt:lpstr>
      <vt:lpstr>It is also about:</vt:lpstr>
      <vt:lpstr>Contact</vt:lpstr>
    </vt:vector>
  </TitlesOfParts>
  <Company>City of Rochester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EMOTIONALLY DISTURBED PERSONS AND THE RPD</dc:title>
  <dc:creator>EA0863</dc:creator>
  <cp:lastModifiedBy>Eric Weaver</cp:lastModifiedBy>
  <cp:revision>100</cp:revision>
  <dcterms:created xsi:type="dcterms:W3CDTF">2003-01-01T16:00:56Z</dcterms:created>
  <dcterms:modified xsi:type="dcterms:W3CDTF">2019-03-14T15:59:47Z</dcterms:modified>
</cp:coreProperties>
</file>