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95" r:id="rId2"/>
    <p:sldId id="328" r:id="rId3"/>
    <p:sldId id="296" r:id="rId4"/>
    <p:sldId id="307" r:id="rId5"/>
    <p:sldId id="308" r:id="rId6"/>
    <p:sldId id="297" r:id="rId7"/>
    <p:sldId id="329" r:id="rId8"/>
    <p:sldId id="298" r:id="rId9"/>
    <p:sldId id="304" r:id="rId10"/>
    <p:sldId id="299" r:id="rId11"/>
    <p:sldId id="301" r:id="rId12"/>
    <p:sldId id="309" r:id="rId13"/>
    <p:sldId id="310" r:id="rId14"/>
    <p:sldId id="311" r:id="rId15"/>
    <p:sldId id="312" r:id="rId16"/>
    <p:sldId id="313" r:id="rId17"/>
    <p:sldId id="303" r:id="rId18"/>
    <p:sldId id="330" r:id="rId19"/>
    <p:sldId id="331" r:id="rId20"/>
    <p:sldId id="315" r:id="rId21"/>
    <p:sldId id="316" r:id="rId22"/>
    <p:sldId id="321" r:id="rId23"/>
    <p:sldId id="325" r:id="rId24"/>
    <p:sldId id="332" r:id="rId25"/>
    <p:sldId id="326" r:id="rId26"/>
    <p:sldId id="327" r:id="rId27"/>
    <p:sldId id="314" r:id="rId28"/>
    <p:sldId id="333" r:id="rId29"/>
    <p:sldId id="318" r:id="rId30"/>
    <p:sldId id="317" r:id="rId31"/>
    <p:sldId id="319" r:id="rId32"/>
    <p:sldId id="320" r:id="rId33"/>
    <p:sldId id="322" r:id="rId34"/>
    <p:sldId id="323" r:id="rId35"/>
    <p:sldId id="302" r:id="rId36"/>
    <p:sldId id="305" r:id="rId37"/>
    <p:sldId id="306" r:id="rId38"/>
    <p:sldId id="324" r:id="rId39"/>
    <p:sldId id="334" r:id="rId40"/>
    <p:sldId id="335" r:id="rId41"/>
    <p:sldId id="336" r:id="rId42"/>
    <p:sldId id="337" r:id="rId43"/>
    <p:sldId id="338" r:id="rId44"/>
  </p:sldIdLst>
  <p:sldSz cx="9144000" cy="6858000" type="screen4x3"/>
  <p:notesSz cx="6985000" cy="9283700"/>
  <p:defaultTextStyle>
    <a:defPPr>
      <a:defRPr lang="en-US"/>
    </a:defPPr>
    <a:lvl1pPr algn="l" rtl="0" fontAlgn="base">
      <a:spcBef>
        <a:spcPct val="0"/>
      </a:spcBef>
      <a:spcAft>
        <a:spcPct val="0"/>
      </a:spcAft>
      <a:defRPr sz="2800" b="1" kern="1200">
        <a:solidFill>
          <a:schemeClr val="tx1"/>
        </a:solidFill>
        <a:latin typeface="Times New Roman" pitchFamily="18" charset="0"/>
        <a:ea typeface="+mn-ea"/>
        <a:cs typeface="+mn-cs"/>
      </a:defRPr>
    </a:lvl1pPr>
    <a:lvl2pPr marL="457200" algn="l" rtl="0" fontAlgn="base">
      <a:spcBef>
        <a:spcPct val="0"/>
      </a:spcBef>
      <a:spcAft>
        <a:spcPct val="0"/>
      </a:spcAft>
      <a:defRPr sz="2800" b="1" kern="1200">
        <a:solidFill>
          <a:schemeClr val="tx1"/>
        </a:solidFill>
        <a:latin typeface="Times New Roman" pitchFamily="18" charset="0"/>
        <a:ea typeface="+mn-ea"/>
        <a:cs typeface="+mn-cs"/>
      </a:defRPr>
    </a:lvl2pPr>
    <a:lvl3pPr marL="914400" algn="l" rtl="0" fontAlgn="base">
      <a:spcBef>
        <a:spcPct val="0"/>
      </a:spcBef>
      <a:spcAft>
        <a:spcPct val="0"/>
      </a:spcAft>
      <a:defRPr sz="2800" b="1" kern="1200">
        <a:solidFill>
          <a:schemeClr val="tx1"/>
        </a:solidFill>
        <a:latin typeface="Times New Roman" pitchFamily="18" charset="0"/>
        <a:ea typeface="+mn-ea"/>
        <a:cs typeface="+mn-cs"/>
      </a:defRPr>
    </a:lvl3pPr>
    <a:lvl4pPr marL="1371600" algn="l" rtl="0" fontAlgn="base">
      <a:spcBef>
        <a:spcPct val="0"/>
      </a:spcBef>
      <a:spcAft>
        <a:spcPct val="0"/>
      </a:spcAft>
      <a:defRPr sz="2800" b="1" kern="1200">
        <a:solidFill>
          <a:schemeClr val="tx1"/>
        </a:solidFill>
        <a:latin typeface="Times New Roman" pitchFamily="18" charset="0"/>
        <a:ea typeface="+mn-ea"/>
        <a:cs typeface="+mn-cs"/>
      </a:defRPr>
    </a:lvl4pPr>
    <a:lvl5pPr marL="1828800" algn="l" rtl="0" fontAlgn="base">
      <a:spcBef>
        <a:spcPct val="0"/>
      </a:spcBef>
      <a:spcAft>
        <a:spcPct val="0"/>
      </a:spcAft>
      <a:defRPr sz="2800" b="1" kern="1200">
        <a:solidFill>
          <a:schemeClr val="tx1"/>
        </a:solidFill>
        <a:latin typeface="Times New Roman" pitchFamily="18" charset="0"/>
        <a:ea typeface="+mn-ea"/>
        <a:cs typeface="+mn-cs"/>
      </a:defRPr>
    </a:lvl5pPr>
    <a:lvl6pPr marL="2286000" algn="l" defTabSz="914400" rtl="0" eaLnBrk="1" latinLnBrk="0" hangingPunct="1">
      <a:defRPr sz="2800" b="1" kern="1200">
        <a:solidFill>
          <a:schemeClr val="tx1"/>
        </a:solidFill>
        <a:latin typeface="Times New Roman" pitchFamily="18" charset="0"/>
        <a:ea typeface="+mn-ea"/>
        <a:cs typeface="+mn-cs"/>
      </a:defRPr>
    </a:lvl6pPr>
    <a:lvl7pPr marL="2743200" algn="l" defTabSz="914400" rtl="0" eaLnBrk="1" latinLnBrk="0" hangingPunct="1">
      <a:defRPr sz="2800" b="1" kern="1200">
        <a:solidFill>
          <a:schemeClr val="tx1"/>
        </a:solidFill>
        <a:latin typeface="Times New Roman" pitchFamily="18" charset="0"/>
        <a:ea typeface="+mn-ea"/>
        <a:cs typeface="+mn-cs"/>
      </a:defRPr>
    </a:lvl7pPr>
    <a:lvl8pPr marL="3200400" algn="l" defTabSz="914400" rtl="0" eaLnBrk="1" latinLnBrk="0" hangingPunct="1">
      <a:defRPr sz="2800" b="1" kern="1200">
        <a:solidFill>
          <a:schemeClr val="tx1"/>
        </a:solidFill>
        <a:latin typeface="Times New Roman" pitchFamily="18" charset="0"/>
        <a:ea typeface="+mn-ea"/>
        <a:cs typeface="+mn-cs"/>
      </a:defRPr>
    </a:lvl8pPr>
    <a:lvl9pPr marL="3657600" algn="l" defTabSz="914400" rtl="0" eaLnBrk="1" latinLnBrk="0" hangingPunct="1">
      <a:defRPr sz="28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CCEC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15" autoAdjust="0"/>
    <p:restoredTop sz="94728" autoAdjust="0"/>
  </p:normalViewPr>
  <p:slideViewPr>
    <p:cSldViewPr>
      <p:cViewPr varScale="1">
        <p:scale>
          <a:sx n="83" d="100"/>
          <a:sy n="83" d="100"/>
        </p:scale>
        <p:origin x="-44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56050" y="0"/>
            <a:ext cx="3027363" cy="463550"/>
          </a:xfrm>
          <a:prstGeom prst="rect">
            <a:avLst/>
          </a:prstGeom>
        </p:spPr>
        <p:txBody>
          <a:bodyPr vert="horz" lIns="91440" tIns="45720" rIns="91440" bIns="45720" rtlCol="0"/>
          <a:lstStyle>
            <a:lvl1pPr algn="r">
              <a:defRPr sz="1200"/>
            </a:lvl1pPr>
          </a:lstStyle>
          <a:p>
            <a:fld id="{0CA7485E-D43A-4B61-AA35-584DE8BD6E16}" type="datetimeFigureOut">
              <a:rPr lang="en-US" smtClean="0"/>
              <a:pPr/>
              <a:t>8/15/2012</a:t>
            </a:fld>
            <a:endParaRPr lang="en-US"/>
          </a:p>
        </p:txBody>
      </p:sp>
      <p:sp>
        <p:nvSpPr>
          <p:cNvPr id="4" name="Footer Placeholder 3"/>
          <p:cNvSpPr>
            <a:spLocks noGrp="1"/>
          </p:cNvSpPr>
          <p:nvPr>
            <p:ph type="ftr" sz="quarter" idx="2"/>
          </p:nvPr>
        </p:nvSpPr>
        <p:spPr>
          <a:xfrm>
            <a:off x="0" y="8818563"/>
            <a:ext cx="3027363"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56050" y="8818563"/>
            <a:ext cx="3027363" cy="463550"/>
          </a:xfrm>
          <a:prstGeom prst="rect">
            <a:avLst/>
          </a:prstGeom>
        </p:spPr>
        <p:txBody>
          <a:bodyPr vert="horz" lIns="91440" tIns="45720" rIns="91440" bIns="45720" rtlCol="0" anchor="b"/>
          <a:lstStyle>
            <a:lvl1pPr algn="r">
              <a:defRPr sz="1200"/>
            </a:lvl1pPr>
          </a:lstStyle>
          <a:p>
            <a:fld id="{7A51CDDB-B02F-4F1E-B6E4-E1561955BE3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3026833" cy="462917"/>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lvl1pPr defTabSz="923186">
              <a:defRPr sz="1200" b="0"/>
            </a:lvl1pPr>
          </a:lstStyle>
          <a:p>
            <a:pPr>
              <a:defRPr/>
            </a:pPr>
            <a:endParaRPr lang="en-US"/>
          </a:p>
        </p:txBody>
      </p:sp>
      <p:sp>
        <p:nvSpPr>
          <p:cNvPr id="29699" name="Rectangle 3"/>
          <p:cNvSpPr>
            <a:spLocks noGrp="1" noChangeArrowheads="1"/>
          </p:cNvSpPr>
          <p:nvPr>
            <p:ph type="dt" idx="1"/>
          </p:nvPr>
        </p:nvSpPr>
        <p:spPr bwMode="auto">
          <a:xfrm>
            <a:off x="3956550" y="0"/>
            <a:ext cx="3026833" cy="462917"/>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lvl1pPr algn="r" defTabSz="923186">
              <a:defRPr sz="1200" b="0"/>
            </a:lvl1pPr>
          </a:lstStyle>
          <a:p>
            <a:pPr>
              <a:defRPr/>
            </a:pPr>
            <a:endParaRPr lang="en-US"/>
          </a:p>
        </p:txBody>
      </p:sp>
      <p:sp>
        <p:nvSpPr>
          <p:cNvPr id="3076" name="Rectangle 4"/>
          <p:cNvSpPr>
            <a:spLocks noGrp="1" noRot="1" noChangeAspect="1" noChangeArrowheads="1" noTextEdit="1"/>
          </p:cNvSpPr>
          <p:nvPr>
            <p:ph type="sldImg" idx="2"/>
          </p:nvPr>
        </p:nvSpPr>
        <p:spPr bwMode="auto">
          <a:xfrm>
            <a:off x="1171575" y="696913"/>
            <a:ext cx="4643438" cy="3481387"/>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698500" y="4410392"/>
            <a:ext cx="5588000" cy="4175763"/>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9702" name="Rectangle 6"/>
          <p:cNvSpPr>
            <a:spLocks noGrp="1" noChangeArrowheads="1"/>
          </p:cNvSpPr>
          <p:nvPr>
            <p:ph type="ftr" sz="quarter" idx="4"/>
          </p:nvPr>
        </p:nvSpPr>
        <p:spPr bwMode="auto">
          <a:xfrm>
            <a:off x="0" y="8819198"/>
            <a:ext cx="3026833" cy="462917"/>
          </a:xfrm>
          <a:prstGeom prst="rect">
            <a:avLst/>
          </a:prstGeom>
          <a:noFill/>
          <a:ln w="9525">
            <a:noFill/>
            <a:miter lim="800000"/>
            <a:headEnd/>
            <a:tailEnd/>
          </a:ln>
          <a:effectLst/>
        </p:spPr>
        <p:txBody>
          <a:bodyPr vert="horz" wrap="square" lIns="92302" tIns="46151" rIns="92302" bIns="46151" numCol="1" anchor="b" anchorCtr="0" compatLnSpc="1">
            <a:prstTxWarp prst="textNoShape">
              <a:avLst/>
            </a:prstTxWarp>
          </a:bodyPr>
          <a:lstStyle>
            <a:lvl1pPr defTabSz="923186">
              <a:defRPr sz="1200" b="0"/>
            </a:lvl1pPr>
          </a:lstStyle>
          <a:p>
            <a:pPr>
              <a:defRPr/>
            </a:pPr>
            <a:endParaRPr lang="en-US"/>
          </a:p>
        </p:txBody>
      </p:sp>
      <p:sp>
        <p:nvSpPr>
          <p:cNvPr id="29703" name="Rectangle 7"/>
          <p:cNvSpPr>
            <a:spLocks noGrp="1" noChangeArrowheads="1"/>
          </p:cNvSpPr>
          <p:nvPr>
            <p:ph type="sldNum" sz="quarter" idx="5"/>
          </p:nvPr>
        </p:nvSpPr>
        <p:spPr bwMode="auto">
          <a:xfrm>
            <a:off x="3956550" y="8819198"/>
            <a:ext cx="3026833" cy="462917"/>
          </a:xfrm>
          <a:prstGeom prst="rect">
            <a:avLst/>
          </a:prstGeom>
          <a:noFill/>
          <a:ln w="9525">
            <a:noFill/>
            <a:miter lim="800000"/>
            <a:headEnd/>
            <a:tailEnd/>
          </a:ln>
          <a:effectLst/>
        </p:spPr>
        <p:txBody>
          <a:bodyPr vert="horz" wrap="square" lIns="92302" tIns="46151" rIns="92302" bIns="46151" numCol="1" anchor="b" anchorCtr="0" compatLnSpc="1">
            <a:prstTxWarp prst="textNoShape">
              <a:avLst/>
            </a:prstTxWarp>
          </a:bodyPr>
          <a:lstStyle>
            <a:lvl1pPr algn="r" defTabSz="923186">
              <a:defRPr sz="1200" b="0"/>
            </a:lvl1pPr>
          </a:lstStyle>
          <a:p>
            <a:pPr>
              <a:defRPr/>
            </a:pPr>
            <a:fld id="{31B408AA-7AF9-492B-AF6B-BF36D4319E1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a:ln/>
        </p:spPr>
        <p:txBody>
          <a:bodyPr/>
          <a:lstStyle/>
          <a:p>
            <a:endParaRPr lang="en-US" smtClean="0"/>
          </a:p>
        </p:txBody>
      </p:sp>
      <p:sp>
        <p:nvSpPr>
          <p:cNvPr id="4100" name="Slide Number Placeholder 3"/>
          <p:cNvSpPr>
            <a:spLocks noGrp="1"/>
          </p:cNvSpPr>
          <p:nvPr>
            <p:ph type="sldNum" sz="quarter" idx="5"/>
          </p:nvPr>
        </p:nvSpPr>
        <p:spPr>
          <a:noFill/>
        </p:spPr>
        <p:txBody>
          <a:bodyPr/>
          <a:lstStyle/>
          <a:p>
            <a:pPr defTabSz="922338"/>
            <a:fld id="{58A4F151-FF90-4055-B86A-0547C6D4467D}" type="slidenum">
              <a:rPr lang="en-US" smtClean="0"/>
              <a:pPr defTabSz="922338"/>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160C04-F47E-481D-8A59-3F33F16C4E9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B7D52F-5052-4B61-B297-359E698F400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023F3BB-FB96-4CC2-91E3-481D2224C0A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06787EE-3965-45CD-A3FB-28697A5BF57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597FF18-1FF1-4854-A52E-E7B2F02AD34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3C6DB25-3E55-44BB-B89E-BDEE84773B5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02FF285-6D4E-4D0B-AF3D-95A09EF38E7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C43E86-D104-447F-80E1-ECD651A8B4F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76B7A6-D9C4-4FE0-892F-D0954A35BEA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0D18FE-8865-4E68-87AE-7AB67D07343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86D071-8E38-4D3E-9299-E537BE26A95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04D65086-BDDB-4F38-B3CA-35ECACD42FB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Office_Word_Document3.docx"/><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2.xml.rels><?xml version="1.0" encoding="UTF-8" standalone="yes"?>
<Relationships xmlns="http://schemas.openxmlformats.org/package/2006/relationships"><Relationship Id="rId3" Type="http://schemas.openxmlformats.org/officeDocument/2006/relationships/package" Target="../embeddings/Microsoft_Office_Word_Document4.docx"/><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body" idx="4294967295"/>
          </p:nvPr>
        </p:nvSpPr>
        <p:spPr>
          <a:xfrm>
            <a:off x="3200400" y="2438400"/>
            <a:ext cx="5638800" cy="4419600"/>
          </a:xfrm>
        </p:spPr>
        <p:txBody>
          <a:bodyPr/>
          <a:lstStyle/>
          <a:p>
            <a:pPr algn="ctr" eaLnBrk="1" hangingPunct="1">
              <a:lnSpc>
                <a:spcPct val="90000"/>
              </a:lnSpc>
              <a:buFontTx/>
              <a:buNone/>
            </a:pPr>
            <a:r>
              <a:rPr lang="en-US" sz="2800" b="1" dirty="0" smtClean="0">
                <a:latin typeface="Arial" pitchFamily="34" charset="0"/>
                <a:cs typeface="Arial" pitchFamily="34" charset="0"/>
              </a:rPr>
              <a:t>Part 351 of Title 9 NYCRR</a:t>
            </a:r>
          </a:p>
          <a:p>
            <a:pPr algn="ctr" eaLnBrk="1" hangingPunct="1">
              <a:lnSpc>
                <a:spcPct val="90000"/>
              </a:lnSpc>
              <a:buFontTx/>
              <a:buNone/>
            </a:pPr>
            <a:r>
              <a:rPr lang="en-US" sz="2800" b="1" dirty="0" smtClean="0">
                <a:latin typeface="Arial" pitchFamily="34" charset="0"/>
                <a:cs typeface="Arial" pitchFamily="34" charset="0"/>
              </a:rPr>
              <a:t>Probation Supervision Rule</a:t>
            </a:r>
          </a:p>
          <a:p>
            <a:pPr algn="ctr" eaLnBrk="1" hangingPunct="1">
              <a:lnSpc>
                <a:spcPct val="90000"/>
              </a:lnSpc>
              <a:buFontTx/>
              <a:buNone/>
            </a:pPr>
            <a:endParaRPr lang="en-US" sz="2800" b="1" dirty="0" smtClean="0">
              <a:latin typeface="Arial" pitchFamily="34" charset="0"/>
              <a:cs typeface="Arial" pitchFamily="34" charset="0"/>
            </a:endParaRPr>
          </a:p>
          <a:p>
            <a:pPr algn="ctr" eaLnBrk="1" hangingPunct="1">
              <a:lnSpc>
                <a:spcPct val="90000"/>
              </a:lnSpc>
              <a:buFontTx/>
              <a:buNone/>
            </a:pPr>
            <a:r>
              <a:rPr lang="en-US" sz="2800" b="1" dirty="0" smtClean="0">
                <a:latin typeface="Arial" pitchFamily="34" charset="0"/>
                <a:cs typeface="Arial" pitchFamily="34" charset="0"/>
              </a:rPr>
              <a:t>2012 Training for Probation Directors, Supervisors, Staff Development Officers, and FPP Certified Instructors</a:t>
            </a:r>
          </a:p>
          <a:p>
            <a:pPr algn="ctr" eaLnBrk="1" hangingPunct="1">
              <a:lnSpc>
                <a:spcPct val="90000"/>
              </a:lnSpc>
              <a:buFontTx/>
              <a:buNone/>
            </a:pPr>
            <a:endParaRPr lang="en-US" sz="2400" b="1" dirty="0" smtClean="0">
              <a:latin typeface="Arial" pitchFamily="34" charset="0"/>
              <a:cs typeface="Arial" pitchFamily="34" charset="0"/>
            </a:endParaRPr>
          </a:p>
          <a:p>
            <a:pPr algn="ctr" eaLnBrk="1" hangingPunct="1">
              <a:lnSpc>
                <a:spcPct val="90000"/>
              </a:lnSpc>
              <a:buFontTx/>
              <a:buNone/>
            </a:pPr>
            <a:r>
              <a:rPr lang="en-US" sz="2400" b="1" dirty="0" smtClean="0">
                <a:latin typeface="Arial" pitchFamily="34" charset="0"/>
                <a:cs typeface="Arial" pitchFamily="34" charset="0"/>
              </a:rPr>
              <a:t>  </a:t>
            </a:r>
            <a:r>
              <a:rPr lang="en-US" sz="2000" b="1" dirty="0" smtClean="0">
                <a:latin typeface="Arial" pitchFamily="34" charset="0"/>
                <a:cs typeface="Arial" pitchFamily="34" charset="0"/>
              </a:rPr>
              <a:t>		</a:t>
            </a:r>
            <a:r>
              <a:rPr lang="en-US" sz="1600" b="1" dirty="0" smtClean="0">
                <a:latin typeface="Arial" pitchFamily="34" charset="0"/>
                <a:cs typeface="Arial" pitchFamily="34" charset="0"/>
              </a:rPr>
              <a:t>NYS Division of Criminal Justice Services</a:t>
            </a:r>
          </a:p>
          <a:p>
            <a:pPr algn="r" eaLnBrk="1" hangingPunct="1">
              <a:lnSpc>
                <a:spcPct val="90000"/>
              </a:lnSpc>
              <a:buFontTx/>
              <a:buNone/>
            </a:pPr>
            <a:r>
              <a:rPr lang="en-US" sz="1600" b="1" dirty="0" smtClean="0">
                <a:latin typeface="Arial" pitchFamily="34" charset="0"/>
                <a:cs typeface="Arial" pitchFamily="34" charset="0"/>
              </a:rPr>
              <a:t>Office of Probation and Correctional Alternatives</a:t>
            </a:r>
          </a:p>
          <a:p>
            <a:pPr algn="ctr" eaLnBrk="1" hangingPunct="1">
              <a:lnSpc>
                <a:spcPct val="90000"/>
              </a:lnSpc>
              <a:buFontTx/>
              <a:buNone/>
            </a:pPr>
            <a:r>
              <a:rPr lang="en-US" sz="1600" dirty="0" smtClean="0">
                <a:latin typeface="Arial" pitchFamily="34" charset="0"/>
                <a:cs typeface="Arial" pitchFamily="34" charset="0"/>
              </a:rPr>
              <a:t>			 </a:t>
            </a:r>
          </a:p>
          <a:p>
            <a:pPr eaLnBrk="1" hangingPunct="1">
              <a:lnSpc>
                <a:spcPct val="90000"/>
              </a:lnSpc>
              <a:buFontTx/>
              <a:buNone/>
            </a:pPr>
            <a:r>
              <a:rPr lang="en-US" sz="2000" b="1" dirty="0" smtClean="0"/>
              <a:t>			</a:t>
            </a:r>
            <a:endParaRPr lang="en-US" sz="1400" b="1" dirty="0" smtClean="0"/>
          </a:p>
        </p:txBody>
      </p:sp>
      <p:sp>
        <p:nvSpPr>
          <p:cNvPr id="2051" name="Rectangle 5"/>
          <p:cNvSpPr>
            <a:spLocks noChangeArrowheads="1"/>
          </p:cNvSpPr>
          <p:nvPr/>
        </p:nvSpPr>
        <p:spPr bwMode="auto">
          <a:xfrm>
            <a:off x="1133475" y="1366838"/>
            <a:ext cx="1457325" cy="3128962"/>
          </a:xfrm>
          <a:prstGeom prst="rect">
            <a:avLst/>
          </a:prstGeom>
          <a:solidFill>
            <a:srgbClr val="000080"/>
          </a:solidFill>
          <a:ln w="9525">
            <a:solidFill>
              <a:srgbClr val="000080"/>
            </a:solidFill>
            <a:miter lim="800000"/>
            <a:headEnd/>
            <a:tailEnd/>
          </a:ln>
        </p:spPr>
        <p:txBody>
          <a:bodyPr/>
          <a:lstStyle/>
          <a:p>
            <a:endParaRPr lang="en-US"/>
          </a:p>
        </p:txBody>
      </p:sp>
      <p:sp>
        <p:nvSpPr>
          <p:cNvPr id="2052" name="Rectangle 6"/>
          <p:cNvSpPr>
            <a:spLocks noChangeArrowheads="1"/>
          </p:cNvSpPr>
          <p:nvPr/>
        </p:nvSpPr>
        <p:spPr bwMode="auto">
          <a:xfrm>
            <a:off x="762000" y="1295400"/>
            <a:ext cx="2362200" cy="990600"/>
          </a:xfrm>
          <a:prstGeom prst="rect">
            <a:avLst/>
          </a:prstGeom>
          <a:solidFill>
            <a:srgbClr val="3366CC"/>
          </a:solidFill>
          <a:ln w="9525" algn="ctr">
            <a:solidFill>
              <a:srgbClr val="3366CC"/>
            </a:solidFill>
            <a:miter lim="800000"/>
            <a:headEnd/>
            <a:tailEnd/>
          </a:ln>
        </p:spPr>
        <p:txBody>
          <a:bodyPr/>
          <a:lstStyle/>
          <a:p>
            <a:endParaRPr lang="en-US"/>
          </a:p>
        </p:txBody>
      </p:sp>
      <p:sp>
        <p:nvSpPr>
          <p:cNvPr id="2053" name="Text Box 7"/>
          <p:cNvSpPr txBox="1">
            <a:spLocks noChangeArrowheads="1"/>
          </p:cNvSpPr>
          <p:nvPr/>
        </p:nvSpPr>
        <p:spPr bwMode="auto">
          <a:xfrm>
            <a:off x="3305175" y="8704263"/>
            <a:ext cx="2620963" cy="369887"/>
          </a:xfrm>
          <a:prstGeom prst="rect">
            <a:avLst/>
          </a:prstGeom>
          <a:noFill/>
          <a:ln w="9525">
            <a:noFill/>
            <a:miter lim="800000"/>
            <a:headEnd/>
            <a:tailEnd/>
          </a:ln>
        </p:spPr>
        <p:txBody>
          <a:bodyPr wrap="none">
            <a:spAutoFit/>
          </a:bodyPr>
          <a:lstStyle/>
          <a:p>
            <a:pPr algn="ctr"/>
            <a:r>
              <a:rPr lang="en-US" sz="900" b="0">
                <a:latin typeface="Arial Black" pitchFamily="34" charset="0"/>
              </a:rPr>
              <a:t>OFFICE OF PROBATION </a:t>
            </a:r>
            <a:br>
              <a:rPr lang="en-US" sz="900" b="0">
                <a:latin typeface="Arial Black" pitchFamily="34" charset="0"/>
              </a:rPr>
            </a:br>
            <a:r>
              <a:rPr lang="en-US" sz="900" b="0">
                <a:latin typeface="Arial Black" pitchFamily="34" charset="0"/>
              </a:rPr>
              <a:t>AND CORRECTIONAL ALTERNATIVES </a:t>
            </a:r>
          </a:p>
        </p:txBody>
      </p:sp>
      <p:sp>
        <p:nvSpPr>
          <p:cNvPr id="2054" name="Rectangle 9"/>
          <p:cNvSpPr>
            <a:spLocks noChangeArrowheads="1"/>
          </p:cNvSpPr>
          <p:nvPr/>
        </p:nvSpPr>
        <p:spPr bwMode="auto">
          <a:xfrm>
            <a:off x="0" y="0"/>
            <a:ext cx="9144000" cy="1752600"/>
          </a:xfrm>
          <a:prstGeom prst="rect">
            <a:avLst/>
          </a:prstGeom>
          <a:solidFill>
            <a:srgbClr val="000080"/>
          </a:solidFill>
          <a:ln w="9525">
            <a:solidFill>
              <a:srgbClr val="000080"/>
            </a:solidFill>
            <a:miter lim="800000"/>
            <a:headEnd/>
            <a:tailEnd/>
          </a:ln>
        </p:spPr>
        <p:txBody>
          <a:bodyPr/>
          <a:lstStyle/>
          <a:p>
            <a:endParaRPr lang="en-US"/>
          </a:p>
        </p:txBody>
      </p:sp>
      <p:sp>
        <p:nvSpPr>
          <p:cNvPr id="2055" name="Rectangle 10"/>
          <p:cNvSpPr>
            <a:spLocks noChangeArrowheads="1"/>
          </p:cNvSpPr>
          <p:nvPr/>
        </p:nvSpPr>
        <p:spPr bwMode="auto">
          <a:xfrm>
            <a:off x="0" y="0"/>
            <a:ext cx="1238250" cy="6858000"/>
          </a:xfrm>
          <a:prstGeom prst="rect">
            <a:avLst/>
          </a:prstGeom>
          <a:solidFill>
            <a:srgbClr val="3366CC"/>
          </a:solidFill>
          <a:ln w="9525">
            <a:solidFill>
              <a:srgbClr val="3366CC"/>
            </a:solidFill>
            <a:miter lim="800000"/>
            <a:headEnd/>
            <a:tailEnd/>
          </a:ln>
        </p:spPr>
        <p:txBody>
          <a:bodyPr/>
          <a:lstStyle/>
          <a:p>
            <a:endParaRPr lang="en-US"/>
          </a:p>
        </p:txBody>
      </p:sp>
      <p:sp>
        <p:nvSpPr>
          <p:cNvPr id="2056" name="Line 11"/>
          <p:cNvSpPr>
            <a:spLocks noChangeShapeType="1"/>
          </p:cNvSpPr>
          <p:nvPr/>
        </p:nvSpPr>
        <p:spPr bwMode="auto">
          <a:xfrm flipH="1">
            <a:off x="762000" y="306388"/>
            <a:ext cx="14288" cy="6551612"/>
          </a:xfrm>
          <a:prstGeom prst="line">
            <a:avLst/>
          </a:prstGeom>
          <a:noFill/>
          <a:ln w="50800">
            <a:solidFill>
              <a:srgbClr val="FFFFFF"/>
            </a:solidFill>
            <a:round/>
            <a:headEnd/>
            <a:tailEnd/>
          </a:ln>
        </p:spPr>
        <p:txBody>
          <a:bodyPr/>
          <a:lstStyle/>
          <a:p>
            <a:endParaRPr lang="en-US"/>
          </a:p>
        </p:txBody>
      </p:sp>
      <p:sp>
        <p:nvSpPr>
          <p:cNvPr id="2057" name="Line 12"/>
          <p:cNvSpPr>
            <a:spLocks noChangeShapeType="1"/>
          </p:cNvSpPr>
          <p:nvPr/>
        </p:nvSpPr>
        <p:spPr bwMode="auto">
          <a:xfrm flipH="1">
            <a:off x="381000" y="1524000"/>
            <a:ext cx="6007100" cy="0"/>
          </a:xfrm>
          <a:prstGeom prst="line">
            <a:avLst/>
          </a:prstGeom>
          <a:noFill/>
          <a:ln w="25400">
            <a:solidFill>
              <a:srgbClr val="FFFFFF"/>
            </a:solidFill>
            <a:round/>
            <a:headEnd/>
            <a:tailEnd/>
          </a:ln>
        </p:spPr>
        <p:txBody>
          <a:bodyPr/>
          <a:lstStyle/>
          <a:p>
            <a:endParaRPr lang="en-US"/>
          </a:p>
        </p:txBody>
      </p:sp>
      <p:sp>
        <p:nvSpPr>
          <p:cNvPr id="2058" name="Text Box 13"/>
          <p:cNvSpPr txBox="1">
            <a:spLocks noChangeArrowheads="1"/>
          </p:cNvSpPr>
          <p:nvPr/>
        </p:nvSpPr>
        <p:spPr bwMode="auto">
          <a:xfrm>
            <a:off x="2667000" y="0"/>
            <a:ext cx="5181600" cy="1292225"/>
          </a:xfrm>
          <a:prstGeom prst="rect">
            <a:avLst/>
          </a:prstGeom>
          <a:noFill/>
          <a:ln w="9525">
            <a:noFill/>
            <a:miter lim="800000"/>
            <a:headEnd/>
            <a:tailEnd/>
          </a:ln>
        </p:spPr>
        <p:txBody>
          <a:bodyPr>
            <a:spAutoFit/>
          </a:bodyPr>
          <a:lstStyle/>
          <a:p>
            <a:r>
              <a:rPr lang="en-US" sz="6000">
                <a:solidFill>
                  <a:schemeClr val="bg1"/>
                </a:solidFill>
              </a:rPr>
              <a:t>DCJS </a:t>
            </a:r>
          </a:p>
          <a:p>
            <a:r>
              <a:rPr lang="en-US" sz="1800">
                <a:solidFill>
                  <a:schemeClr val="bg1"/>
                </a:solidFill>
              </a:rPr>
              <a:t>Office of Probation and Correctional Alternatives </a:t>
            </a:r>
            <a:endParaRPr lang="en-US" sz="6000">
              <a:solidFill>
                <a:schemeClr val="bg1"/>
              </a:solidFill>
            </a:endParaRPr>
          </a:p>
        </p:txBody>
      </p:sp>
      <p:sp>
        <p:nvSpPr>
          <p:cNvPr id="2059" name="Rectangle 1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060" name="Rectangle 15"/>
          <p:cNvSpPr>
            <a:spLocks noChangeArrowheads="1"/>
          </p:cNvSpPr>
          <p:nvPr/>
        </p:nvSpPr>
        <p:spPr bwMode="auto">
          <a:xfrm>
            <a:off x="0" y="1781175"/>
            <a:ext cx="9144000" cy="0"/>
          </a:xfrm>
          <a:prstGeom prst="rect">
            <a:avLst/>
          </a:prstGeom>
          <a:noFill/>
          <a:ln w="9525">
            <a:noFill/>
            <a:miter lim="800000"/>
            <a:headEnd/>
            <a:tailEnd/>
          </a:ln>
        </p:spPr>
        <p:txBody>
          <a:bodyPr wrap="none" anchor="ctr">
            <a:spAutoFit/>
          </a:bodyPr>
          <a:lstStyle/>
          <a:p>
            <a:pPr eaLnBrk="0" hangingPunct="0"/>
            <a:r>
              <a:rPr lang="en-US" sz="1800">
                <a:ea typeface="Calibri" pitchFamily="34" charset="0"/>
                <a:cs typeface="Times New Roman" pitchFamily="18" charset="0"/>
              </a:rPr>
              <a:t> </a:t>
            </a:r>
            <a:r>
              <a:rPr lang="en-US" sz="1100">
                <a:ea typeface="Calibri" pitchFamily="34" charset="0"/>
                <a:cs typeface="Times New Roman" pitchFamily="18" charset="0"/>
              </a:rPr>
              <a:t> </a:t>
            </a:r>
            <a:endParaRPr lang="en-US">
              <a:ea typeface="Calibri" pitchFamily="34" charset="0"/>
              <a:cs typeface="Times New Roman" pitchFamily="18" charset="0"/>
            </a:endParaRPr>
          </a:p>
        </p:txBody>
      </p:sp>
      <p:pic>
        <p:nvPicPr>
          <p:cNvPr id="2061" name="Picture 14" descr="logo_round2_250px.png"/>
          <p:cNvPicPr>
            <a:picLocks noChangeAspect="1"/>
          </p:cNvPicPr>
          <p:nvPr/>
        </p:nvPicPr>
        <p:blipFill>
          <a:blip r:embed="rId3" cstate="print"/>
          <a:srcRect/>
          <a:stretch>
            <a:fillRect/>
          </a:stretch>
        </p:blipFill>
        <p:spPr bwMode="auto">
          <a:xfrm>
            <a:off x="1295400" y="152400"/>
            <a:ext cx="1243013" cy="1243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The Importance of Probation Supervision</a:t>
            </a:r>
            <a:endParaRPr lang="en-US" b="1"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endParaRPr lang="en-US" sz="2000" dirty="0" smtClean="0">
              <a:latin typeface="Arial" pitchFamily="34" charset="0"/>
              <a:cs typeface="Arial" pitchFamily="34" charset="0"/>
            </a:endParaRPr>
          </a:p>
          <a:p>
            <a:pPr>
              <a:buFont typeface="Wingdings" pitchFamily="2" charset="2"/>
              <a:buChar char="q"/>
            </a:pPr>
            <a:r>
              <a:rPr lang="en-US" sz="2000" dirty="0" smtClean="0">
                <a:latin typeface="Arial" pitchFamily="34" charset="0"/>
                <a:cs typeface="Arial" pitchFamily="34" charset="0"/>
              </a:rPr>
              <a:t>Nearly 120,000 adults and 17,000 juveniles are under probation supervision on any given day-a larger number than those incarcerated in prison or under parole supervision combined.</a:t>
            </a:r>
          </a:p>
          <a:p>
            <a:pPr>
              <a:buFont typeface="Wingdings" pitchFamily="2" charset="2"/>
              <a:buChar char="q"/>
            </a:pPr>
            <a:endParaRPr lang="en-US" sz="2000" dirty="0" smtClean="0">
              <a:latin typeface="Arial" pitchFamily="34" charset="0"/>
              <a:cs typeface="Arial" pitchFamily="34" charset="0"/>
            </a:endParaRPr>
          </a:p>
          <a:p>
            <a:pPr>
              <a:buFont typeface="Wingdings" pitchFamily="2" charset="2"/>
              <a:buChar char="q"/>
            </a:pPr>
            <a:r>
              <a:rPr lang="en-US" sz="2000" dirty="0" smtClean="0">
                <a:latin typeface="Arial" pitchFamily="34" charset="0"/>
                <a:cs typeface="Arial" pitchFamily="34" charset="0"/>
              </a:rPr>
              <a:t>It is the mechanism by which officers enforce the orders of the court and change offender behavior in order to reduce recidivism and enhance public safety.</a:t>
            </a:r>
          </a:p>
          <a:p>
            <a:pPr>
              <a:buFont typeface="Wingdings" pitchFamily="2" charset="2"/>
              <a:buChar char="q"/>
            </a:pPr>
            <a:endParaRPr lang="en-US" sz="2000" dirty="0" smtClean="0">
              <a:latin typeface="Arial" pitchFamily="34" charset="0"/>
              <a:cs typeface="Arial" pitchFamily="34" charset="0"/>
            </a:endParaRPr>
          </a:p>
          <a:p>
            <a:pPr>
              <a:buFont typeface="Wingdings" pitchFamily="2" charset="2"/>
              <a:buChar char="q"/>
            </a:pPr>
            <a:r>
              <a:rPr lang="en-US" sz="2000" dirty="0" smtClean="0">
                <a:latin typeface="Arial" pitchFamily="34" charset="0"/>
                <a:cs typeface="Arial" pitchFamily="34" charset="0"/>
              </a:rPr>
              <a:t>It is the most visible aspect of probation that the public utilizes to measure the effectiveness of probation.</a:t>
            </a:r>
          </a:p>
          <a:p>
            <a:pPr>
              <a:buFont typeface="Wingdings" pitchFamily="2" charset="2"/>
              <a:buChar char="q"/>
            </a:pPr>
            <a:endParaRPr lang="en-US" sz="24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219200"/>
          </a:xfrm>
        </p:spPr>
        <p:txBody>
          <a:bodyPr/>
          <a:lstStyle/>
          <a:p>
            <a:r>
              <a:rPr lang="en-US" sz="4000" b="1" dirty="0" smtClean="0">
                <a:latin typeface="Arial" pitchFamily="34" charset="0"/>
                <a:cs typeface="Arial" pitchFamily="34" charset="0"/>
              </a:rPr>
              <a:t>Why a new Supervision Rule?</a:t>
            </a:r>
            <a:endParaRPr lang="en-US" sz="4000" b="1" dirty="0">
              <a:latin typeface="Arial" pitchFamily="34" charset="0"/>
              <a:cs typeface="Arial" pitchFamily="34" charset="0"/>
            </a:endParaRPr>
          </a:p>
        </p:txBody>
      </p:sp>
      <p:sp>
        <p:nvSpPr>
          <p:cNvPr id="3" name="Content Placeholder 2"/>
          <p:cNvSpPr>
            <a:spLocks noGrp="1"/>
          </p:cNvSpPr>
          <p:nvPr>
            <p:ph idx="1"/>
          </p:nvPr>
        </p:nvSpPr>
        <p:spPr>
          <a:xfrm>
            <a:off x="685800" y="1676400"/>
            <a:ext cx="7772400" cy="4419600"/>
          </a:xfrm>
        </p:spPr>
        <p:txBody>
          <a:bodyPr/>
          <a:lstStyle/>
          <a:p>
            <a:pPr>
              <a:buNone/>
            </a:pPr>
            <a:r>
              <a:rPr lang="en-US" dirty="0" smtClean="0">
                <a:latin typeface="Arial" pitchFamily="34" charset="0"/>
                <a:cs typeface="Arial" pitchFamily="34" charset="0"/>
              </a:rPr>
              <a:t>Current rule:</a:t>
            </a:r>
          </a:p>
          <a:p>
            <a:pPr lvl="1"/>
            <a:r>
              <a:rPr lang="en-US" dirty="0" smtClean="0">
                <a:latin typeface="Arial" pitchFamily="34" charset="0"/>
                <a:cs typeface="Arial" pitchFamily="34" charset="0"/>
              </a:rPr>
              <a:t>not updated in nearly 30 years</a:t>
            </a:r>
          </a:p>
          <a:p>
            <a:pPr lvl="1"/>
            <a:r>
              <a:rPr lang="en-US" dirty="0" smtClean="0">
                <a:latin typeface="Arial" pitchFamily="34" charset="0"/>
                <a:cs typeface="Arial" pitchFamily="34" charset="0"/>
              </a:rPr>
              <a:t>outdated practices and language</a:t>
            </a:r>
          </a:p>
          <a:p>
            <a:pPr lvl="1"/>
            <a:r>
              <a:rPr lang="en-US" dirty="0" smtClean="0">
                <a:latin typeface="Arial" pitchFamily="34" charset="0"/>
                <a:cs typeface="Arial" pitchFamily="34" charset="0"/>
              </a:rPr>
              <a:t>not based in evidence</a:t>
            </a:r>
          </a:p>
          <a:p>
            <a:pPr lvl="1"/>
            <a:r>
              <a:rPr lang="en-US" dirty="0" smtClean="0">
                <a:latin typeface="Arial" pitchFamily="34" charset="0"/>
                <a:cs typeface="Arial" pitchFamily="34" charset="0"/>
              </a:rPr>
              <a:t>risk levels more offense focused than offender focused</a:t>
            </a:r>
          </a:p>
          <a:p>
            <a:pPr lvl="1"/>
            <a:r>
              <a:rPr lang="en-US" dirty="0" smtClean="0">
                <a:latin typeface="Arial" pitchFamily="34" charset="0"/>
                <a:cs typeface="Arial" pitchFamily="34" charset="0"/>
              </a:rPr>
              <a:t>focused on beginning and end stages of supervision rather than entire process</a:t>
            </a:r>
          </a:p>
          <a:p>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914400"/>
          </a:xfrm>
        </p:spPr>
        <p:txBody>
          <a:bodyPr/>
          <a:lstStyle/>
          <a:p>
            <a:r>
              <a:rPr lang="en-US" sz="3200" b="1" dirty="0" smtClean="0">
                <a:latin typeface="Arial" pitchFamily="34" charset="0"/>
                <a:cs typeface="Arial" pitchFamily="34" charset="0"/>
              </a:rPr>
              <a:t>Why a new Supervision Rule?</a:t>
            </a:r>
            <a:endParaRPr lang="en-US" sz="3200" b="1" dirty="0"/>
          </a:p>
        </p:txBody>
      </p:sp>
      <p:sp>
        <p:nvSpPr>
          <p:cNvPr id="4" name="Content Placeholder 3"/>
          <p:cNvSpPr>
            <a:spLocks noGrp="1"/>
          </p:cNvSpPr>
          <p:nvPr>
            <p:ph idx="1"/>
          </p:nvPr>
        </p:nvSpPr>
        <p:spPr>
          <a:xfrm>
            <a:off x="609600" y="1752600"/>
            <a:ext cx="7772400" cy="4800600"/>
          </a:xfrm>
        </p:spPr>
        <p:txBody>
          <a:bodyPr/>
          <a:lstStyle/>
          <a:p>
            <a:pPr marL="342900" lvl="1" indent="-342900">
              <a:buFontTx/>
              <a:buChar char="•"/>
            </a:pPr>
            <a:r>
              <a:rPr lang="en-US" sz="2400" dirty="0" smtClean="0">
                <a:latin typeface="Arial" pitchFamily="34" charset="0"/>
                <a:cs typeface="Arial" pitchFamily="34" charset="0"/>
              </a:rPr>
              <a:t>Enhance public safety and provide some mandate relief for counties </a:t>
            </a:r>
          </a:p>
          <a:p>
            <a:r>
              <a:rPr lang="en-US" sz="2400" dirty="0" smtClean="0">
                <a:latin typeface="Arial" pitchFamily="34" charset="0"/>
                <a:cs typeface="Arial" pitchFamily="34" charset="0"/>
              </a:rPr>
              <a:t>Incorporate evidence-based practices developed over the last two decades</a:t>
            </a:r>
          </a:p>
          <a:p>
            <a:r>
              <a:rPr lang="en-US" sz="2400" dirty="0" smtClean="0">
                <a:latin typeface="Arial" pitchFamily="34" charset="0"/>
                <a:cs typeface="Arial" pitchFamily="34" charset="0"/>
              </a:rPr>
              <a:t>Re-engineer assessment, case planning, and reassessment to support best practices throughout the entire supervision period</a:t>
            </a:r>
          </a:p>
          <a:p>
            <a:r>
              <a:rPr lang="en-US" sz="2400" dirty="0" smtClean="0">
                <a:latin typeface="Arial" pitchFamily="34" charset="0"/>
                <a:cs typeface="Arial" pitchFamily="34" charset="0"/>
              </a:rPr>
              <a:t>Re-focus ISP and PED efforts to improve supervision of high risk cases</a:t>
            </a:r>
          </a:p>
          <a:p>
            <a:r>
              <a:rPr lang="en-US" sz="2400" dirty="0" smtClean="0">
                <a:latin typeface="Arial" pitchFamily="34" charset="0"/>
                <a:cs typeface="Arial" pitchFamily="34" charset="0"/>
              </a:rPr>
              <a:t>Provide for well defined approach to administrative cases</a:t>
            </a:r>
          </a:p>
          <a:p>
            <a:endParaRPr lang="en-US" sz="2400" dirty="0"/>
          </a:p>
        </p:txBody>
      </p:sp>
      <p:sp>
        <p:nvSpPr>
          <p:cNvPr id="3" name="Slide Number Placeholder 2"/>
          <p:cNvSpPr>
            <a:spLocks noGrp="1"/>
          </p:cNvSpPr>
          <p:nvPr>
            <p:ph type="sldNum" sz="quarter" idx="12"/>
          </p:nvPr>
        </p:nvSpPr>
        <p:spPr/>
        <p:txBody>
          <a:bodyPr/>
          <a:lstStyle/>
          <a:p>
            <a:pPr>
              <a:defRPr/>
            </a:pPr>
            <a:fld id="{E3C6DB25-3E55-44BB-B89E-BDEE84773B52}" type="slidenum">
              <a:rPr lang="en-US" smtClean="0"/>
              <a:pPr>
                <a:defRPr/>
              </a:pPr>
              <a:t>4</a:t>
            </a:fld>
            <a:endParaRPr lang="en-US"/>
          </a:p>
        </p:txBody>
      </p:sp>
      <p:sp>
        <p:nvSpPr>
          <p:cNvPr id="6" name="TextBox 5"/>
          <p:cNvSpPr txBox="1"/>
          <p:nvPr/>
        </p:nvSpPr>
        <p:spPr>
          <a:xfrm>
            <a:off x="762000" y="1219200"/>
            <a:ext cx="4342856" cy="461665"/>
          </a:xfrm>
          <a:prstGeom prst="rect">
            <a:avLst/>
          </a:prstGeom>
          <a:noFill/>
        </p:spPr>
        <p:txBody>
          <a:bodyPr wrap="none" rtlCol="0">
            <a:spAutoFit/>
          </a:bodyPr>
          <a:lstStyle/>
          <a:p>
            <a:r>
              <a:rPr lang="en-US" sz="2400" b="0" u="sng" dirty="0" smtClean="0">
                <a:latin typeface="Arial" pitchFamily="34" charset="0"/>
                <a:cs typeface="Arial" pitchFamily="34" charset="0"/>
              </a:rPr>
              <a:t>Opportunities for Improvement</a:t>
            </a:r>
            <a:endParaRPr lang="en-US" sz="2400" b="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4000" b="1" dirty="0" smtClean="0">
                <a:latin typeface="Arial" pitchFamily="34" charset="0"/>
                <a:cs typeface="Arial" pitchFamily="34" charset="0"/>
              </a:rPr>
              <a:t>Why a new Supervision Rule?.</a:t>
            </a:r>
            <a:endParaRPr lang="en-US" sz="4000" b="1" dirty="0">
              <a:latin typeface="Arial" pitchFamily="34" charset="0"/>
              <a:cs typeface="Arial" pitchFamily="34" charset="0"/>
            </a:endParaRPr>
          </a:p>
        </p:txBody>
      </p:sp>
      <p:sp>
        <p:nvSpPr>
          <p:cNvPr id="3" name="Content Placeholder 2"/>
          <p:cNvSpPr>
            <a:spLocks noGrp="1"/>
          </p:cNvSpPr>
          <p:nvPr>
            <p:ph idx="1"/>
          </p:nvPr>
        </p:nvSpPr>
        <p:spPr>
          <a:xfrm>
            <a:off x="685800" y="2057400"/>
            <a:ext cx="7772400" cy="4495800"/>
          </a:xfrm>
        </p:spPr>
        <p:txBody>
          <a:bodyPr/>
          <a:lstStyle/>
          <a:p>
            <a:r>
              <a:rPr lang="en-US" sz="2800" dirty="0" smtClean="0">
                <a:latin typeface="Arial" pitchFamily="34" charset="0"/>
                <a:cs typeface="Arial" pitchFamily="34" charset="0"/>
              </a:rPr>
              <a:t>Emphasize quality not just quantity in probation contacts</a:t>
            </a:r>
          </a:p>
          <a:p>
            <a:r>
              <a:rPr lang="en-US" sz="2800" dirty="0" smtClean="0">
                <a:latin typeface="Arial" pitchFamily="34" charset="0"/>
                <a:cs typeface="Arial" pitchFamily="34" charset="0"/>
              </a:rPr>
              <a:t>Incorporate technology in probation work</a:t>
            </a:r>
          </a:p>
          <a:p>
            <a:r>
              <a:rPr lang="en-US" sz="2800" dirty="0" smtClean="0">
                <a:latin typeface="Arial" pitchFamily="34" charset="0"/>
                <a:cs typeface="Arial" pitchFamily="34" charset="0"/>
              </a:rPr>
              <a:t>Incorporate more structured graduated sanctions and rewards into probation supervision</a:t>
            </a:r>
          </a:p>
          <a:p>
            <a:r>
              <a:rPr lang="en-US" sz="2800" dirty="0" smtClean="0">
                <a:latin typeface="Arial" pitchFamily="34" charset="0"/>
                <a:cs typeface="Arial" pitchFamily="34" charset="0"/>
              </a:rPr>
              <a:t>Incorporate quality assurance/supervisory oversight </a:t>
            </a:r>
          </a:p>
          <a:p>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5</a:t>
            </a:fld>
            <a:endParaRPr lang="en-US"/>
          </a:p>
        </p:txBody>
      </p:sp>
      <p:sp>
        <p:nvSpPr>
          <p:cNvPr id="5" name="TextBox 4"/>
          <p:cNvSpPr txBox="1"/>
          <p:nvPr/>
        </p:nvSpPr>
        <p:spPr>
          <a:xfrm>
            <a:off x="838200" y="1524000"/>
            <a:ext cx="5043368" cy="523220"/>
          </a:xfrm>
          <a:prstGeom prst="rect">
            <a:avLst/>
          </a:prstGeom>
          <a:noFill/>
        </p:spPr>
        <p:txBody>
          <a:bodyPr wrap="none" rtlCol="0">
            <a:spAutoFit/>
          </a:bodyPr>
          <a:lstStyle/>
          <a:p>
            <a:r>
              <a:rPr lang="en-US" b="0" u="sng" dirty="0" smtClean="0">
                <a:latin typeface="Arial" pitchFamily="34" charset="0"/>
                <a:cs typeface="Arial" pitchFamily="34" charset="0"/>
              </a:rPr>
              <a:t>Opportunities for Improvement</a:t>
            </a:r>
            <a:endParaRPr lang="en-US" b="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295400"/>
          </a:xfrm>
        </p:spPr>
        <p:txBody>
          <a:bodyPr/>
          <a:lstStyle/>
          <a:p>
            <a:r>
              <a:rPr lang="en-US" b="1" dirty="0" smtClean="0">
                <a:latin typeface="Arial" pitchFamily="34" charset="0"/>
                <a:cs typeface="Arial" pitchFamily="34" charset="0"/>
              </a:rPr>
              <a:t>Rule Revision—the Process</a:t>
            </a:r>
            <a:endParaRPr lang="en-US" b="1" dirty="0">
              <a:latin typeface="Arial" pitchFamily="34" charset="0"/>
              <a:cs typeface="Arial" pitchFamily="34" charset="0"/>
            </a:endParaRPr>
          </a:p>
        </p:txBody>
      </p:sp>
      <p:sp>
        <p:nvSpPr>
          <p:cNvPr id="3" name="Content Placeholder 2"/>
          <p:cNvSpPr>
            <a:spLocks noGrp="1"/>
          </p:cNvSpPr>
          <p:nvPr>
            <p:ph idx="1"/>
          </p:nvPr>
        </p:nvSpPr>
        <p:spPr>
          <a:xfrm>
            <a:off x="685800" y="1143000"/>
            <a:ext cx="7772400" cy="5181600"/>
          </a:xfrm>
        </p:spPr>
        <p:txBody>
          <a:bodyPr/>
          <a:lstStyle/>
          <a:p>
            <a:r>
              <a:rPr lang="en-US" sz="2000" dirty="0" smtClean="0">
                <a:latin typeface="Arial" pitchFamily="34" charset="0"/>
                <a:cs typeface="Arial" pitchFamily="34" charset="0"/>
              </a:rPr>
              <a:t>Workgroup started meeting monthly in January 2010, included COPA, NYSPOA, NYSAC, DCJS Legal and Research staff, DOB, Executive Chamber, and OPCA staff. Monthly meetings for almost 2 years were held.</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Process was data-driven with data presented by Northpointe, Orbis Partners, and DCJS</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Literature reviews were conducted via Council of State Governments and APPA documents</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Other states and jurisdictions were consulted-NYS Parole, NYS OCFS, Federal Probation, Texas, Colorado, Arizona</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In all, 18 draft versions were developed and reviewed</a:t>
            </a: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Probation Supervision</a:t>
            </a:r>
            <a:br>
              <a:rPr lang="en-US" b="1" dirty="0" smtClean="0">
                <a:latin typeface="Arial" pitchFamily="34" charset="0"/>
                <a:cs typeface="Arial" pitchFamily="34" charset="0"/>
              </a:rPr>
            </a:br>
            <a:r>
              <a:rPr lang="en-US" b="1" dirty="0" smtClean="0">
                <a:latin typeface="Arial" pitchFamily="34" charset="0"/>
                <a:cs typeface="Arial" pitchFamily="34" charset="0"/>
              </a:rPr>
              <a:t>is based in…</a:t>
            </a:r>
            <a:endParaRPr lang="en-US" dirty="0"/>
          </a:p>
        </p:txBody>
      </p:sp>
      <p:sp>
        <p:nvSpPr>
          <p:cNvPr id="3" name="Content Placeholder 2"/>
          <p:cNvSpPr>
            <a:spLocks noGrp="1"/>
          </p:cNvSpPr>
          <p:nvPr>
            <p:ph sz="half" idx="1"/>
          </p:nvPr>
        </p:nvSpPr>
        <p:spPr>
          <a:xfrm>
            <a:off x="685800" y="2667000"/>
            <a:ext cx="3810000" cy="3429000"/>
          </a:xfrm>
        </p:spPr>
        <p:txBody>
          <a:bodyPr/>
          <a:lstStyle/>
          <a:p>
            <a:r>
              <a:rPr lang="en-US" dirty="0" smtClean="0">
                <a:latin typeface="Arial" pitchFamily="34" charset="0"/>
                <a:cs typeface="Arial" pitchFamily="34" charset="0"/>
              </a:rPr>
              <a:t>Risk Principle</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Need Principle</a:t>
            </a:r>
            <a:endParaRPr lang="en-US" dirty="0">
              <a:latin typeface="Arial" pitchFamily="34" charset="0"/>
              <a:cs typeface="Arial" pitchFamily="34" charset="0"/>
            </a:endParaRPr>
          </a:p>
        </p:txBody>
      </p:sp>
      <p:sp>
        <p:nvSpPr>
          <p:cNvPr id="4" name="Content Placeholder 3"/>
          <p:cNvSpPr>
            <a:spLocks noGrp="1"/>
          </p:cNvSpPr>
          <p:nvPr>
            <p:ph sz="half" idx="2"/>
          </p:nvPr>
        </p:nvSpPr>
        <p:spPr>
          <a:xfrm>
            <a:off x="4648200" y="2590800"/>
            <a:ext cx="3810000" cy="3505200"/>
          </a:xfrm>
        </p:spPr>
        <p:txBody>
          <a:bodyPr/>
          <a:lstStyle/>
          <a:p>
            <a:r>
              <a:rPr lang="en-US" dirty="0" smtClean="0">
                <a:latin typeface="Arial" pitchFamily="34" charset="0"/>
                <a:cs typeface="Arial" pitchFamily="34" charset="0"/>
              </a:rPr>
              <a:t>Responsivity Principle</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Program Integrity Principle</a:t>
            </a:r>
            <a:endParaRPr lang="en-US"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306787EE-3965-45CD-A3FB-28697A5BF57D}"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Definitions</a:t>
            </a:r>
            <a:br>
              <a:rPr lang="en-US" b="1" dirty="0" smtClean="0">
                <a:latin typeface="Arial" pitchFamily="34" charset="0"/>
                <a:cs typeface="Arial" pitchFamily="34" charset="0"/>
              </a:rPr>
            </a:br>
            <a:r>
              <a:rPr lang="en-US" b="1" dirty="0" smtClean="0">
                <a:latin typeface="Arial" pitchFamily="34" charset="0"/>
                <a:cs typeface="Arial" pitchFamily="34" charset="0"/>
              </a:rPr>
              <a:t>Section 351.1</a:t>
            </a:r>
            <a:endParaRPr lang="en-US" b="1" dirty="0">
              <a:latin typeface="Arial" pitchFamily="34" charset="0"/>
              <a:cs typeface="Arial" pitchFamily="34" charset="0"/>
            </a:endParaRPr>
          </a:p>
        </p:txBody>
      </p:sp>
      <p:sp>
        <p:nvSpPr>
          <p:cNvPr id="5" name="Text Placeholder 4"/>
          <p:cNvSpPr>
            <a:spLocks noGrp="1"/>
          </p:cNvSpPr>
          <p:nvPr>
            <p:ph type="body" idx="1"/>
          </p:nvPr>
        </p:nvSpPr>
        <p:spPr/>
        <p:txBody>
          <a:bodyPr/>
          <a:lstStyle/>
          <a:p>
            <a:endParaRPr lang="en-US" dirty="0">
              <a:latin typeface="Arial" pitchFamily="34" charset="0"/>
              <a:cs typeface="Arial" pitchFamily="34" charset="0"/>
            </a:endParaRPr>
          </a:p>
        </p:txBody>
      </p:sp>
      <p:sp>
        <p:nvSpPr>
          <p:cNvPr id="3" name="Content Placeholder 2"/>
          <p:cNvSpPr>
            <a:spLocks noGrp="1"/>
          </p:cNvSpPr>
          <p:nvPr>
            <p:ph sz="half" idx="2"/>
          </p:nvPr>
        </p:nvSpPr>
        <p:spPr>
          <a:xfrm>
            <a:off x="457200" y="2174874"/>
            <a:ext cx="4040188" cy="4454525"/>
          </a:xfrm>
        </p:spPr>
        <p:txBody>
          <a:bodyPr/>
          <a:lstStyle/>
          <a:p>
            <a:pPr lvl="1">
              <a:buFont typeface="Arial" pitchFamily="34" charset="0"/>
              <a:buChar char="•"/>
            </a:pPr>
            <a:r>
              <a:rPr lang="en-US" sz="1800" dirty="0" smtClean="0">
                <a:latin typeface="Arial" pitchFamily="34" charset="0"/>
                <a:cs typeface="Arial" pitchFamily="34" charset="0"/>
              </a:rPr>
              <a:t>Active vs. Administrative case</a:t>
            </a:r>
          </a:p>
          <a:p>
            <a:pPr lvl="1">
              <a:buFont typeface="Arial" pitchFamily="34" charset="0"/>
              <a:buChar char="•"/>
            </a:pPr>
            <a:r>
              <a:rPr lang="en-US" sz="1800" dirty="0" smtClean="0">
                <a:latin typeface="Arial" pitchFamily="34" charset="0"/>
                <a:cs typeface="Arial" pitchFamily="34" charset="0"/>
              </a:rPr>
              <a:t>Actuarial risk</a:t>
            </a:r>
          </a:p>
          <a:p>
            <a:pPr lvl="1">
              <a:buFont typeface="Arial" pitchFamily="34" charset="0"/>
              <a:buChar char="•"/>
            </a:pPr>
            <a:r>
              <a:rPr lang="en-US" sz="1800" dirty="0" smtClean="0">
                <a:latin typeface="Arial" pitchFamily="34" charset="0"/>
                <a:cs typeface="Arial" pitchFamily="34" charset="0"/>
              </a:rPr>
              <a:t>case plan</a:t>
            </a:r>
          </a:p>
          <a:p>
            <a:pPr lvl="1">
              <a:buFont typeface="Arial" pitchFamily="34" charset="0"/>
              <a:buChar char="•"/>
            </a:pPr>
            <a:r>
              <a:rPr lang="en-US" sz="1800" dirty="0" smtClean="0">
                <a:latin typeface="Arial" pitchFamily="34" charset="0"/>
                <a:cs typeface="Arial" pitchFamily="34" charset="0"/>
              </a:rPr>
              <a:t>Contacts (collateral; contact substitution; home contact; in-person contact; positive home contact; probationer contact)</a:t>
            </a:r>
          </a:p>
          <a:p>
            <a:pPr lvl="1">
              <a:buFont typeface="Arial" pitchFamily="34" charset="0"/>
              <a:buChar char="•"/>
            </a:pPr>
            <a:r>
              <a:rPr lang="en-US" sz="1800" dirty="0" smtClean="0">
                <a:latin typeface="Arial" pitchFamily="34" charset="0"/>
                <a:cs typeface="Arial" pitchFamily="34" charset="0"/>
              </a:rPr>
              <a:t>Criminogenic need</a:t>
            </a:r>
          </a:p>
          <a:p>
            <a:pPr lvl="1">
              <a:buFont typeface="Arial" pitchFamily="34" charset="0"/>
              <a:buChar char="•"/>
            </a:pPr>
            <a:r>
              <a:rPr lang="en-US" sz="1800" dirty="0" smtClean="0">
                <a:latin typeface="Arial" pitchFamily="34" charset="0"/>
                <a:cs typeface="Arial" pitchFamily="34" charset="0"/>
              </a:rPr>
              <a:t>Educational achievement</a:t>
            </a:r>
          </a:p>
          <a:p>
            <a:pPr lvl="1">
              <a:buFont typeface="Arial" pitchFamily="34" charset="0"/>
              <a:buChar char="•"/>
            </a:pPr>
            <a:r>
              <a:rPr lang="en-US" sz="1800" dirty="0" smtClean="0">
                <a:latin typeface="Arial" pitchFamily="34" charset="0"/>
                <a:cs typeface="Arial" pitchFamily="34" charset="0"/>
              </a:rPr>
              <a:t>Employment retention</a:t>
            </a:r>
          </a:p>
          <a:p>
            <a:pPr lvl="1">
              <a:buFont typeface="Arial" pitchFamily="34" charset="0"/>
              <a:buChar char="•"/>
            </a:pPr>
            <a:r>
              <a:rPr lang="en-US" sz="1800" dirty="0" smtClean="0">
                <a:latin typeface="Arial" pitchFamily="34" charset="0"/>
                <a:cs typeface="Arial" pitchFamily="34" charset="0"/>
              </a:rPr>
              <a:t>Evidence-based practice</a:t>
            </a:r>
          </a:p>
          <a:p>
            <a:pPr lvl="1">
              <a:buFont typeface="Arial" pitchFamily="34" charset="0"/>
              <a:buChar char="•"/>
            </a:pPr>
            <a:r>
              <a:rPr lang="en-US" sz="1800" dirty="0" smtClean="0">
                <a:latin typeface="Arial" pitchFamily="34" charset="0"/>
                <a:cs typeface="Arial" pitchFamily="34" charset="0"/>
              </a:rPr>
              <a:t>Graduated sanctions</a:t>
            </a:r>
          </a:p>
          <a:p>
            <a:pPr lvl="1">
              <a:buFont typeface="Arial" pitchFamily="34" charset="0"/>
              <a:buChar char="•"/>
            </a:pPr>
            <a:r>
              <a:rPr lang="en-US" sz="1800" dirty="0" smtClean="0">
                <a:latin typeface="Arial" pitchFamily="34" charset="0"/>
                <a:cs typeface="Arial" pitchFamily="34" charset="0"/>
              </a:rPr>
              <a:t>Incentive</a:t>
            </a:r>
          </a:p>
          <a:p>
            <a:pPr lvl="1">
              <a:buFont typeface="Arial" pitchFamily="34" charset="0"/>
              <a:buChar char="•"/>
            </a:pPr>
            <a:r>
              <a:rPr lang="en-US" sz="1800" dirty="0" smtClean="0">
                <a:latin typeface="Arial" pitchFamily="34" charset="0"/>
                <a:cs typeface="Arial" pitchFamily="34" charset="0"/>
              </a:rPr>
              <a:t>Interim Probation Supervision</a:t>
            </a:r>
          </a:p>
          <a:p>
            <a:pPr lvl="1"/>
            <a:endParaRPr lang="en-US" sz="2000" dirty="0" smtClean="0"/>
          </a:p>
          <a:p>
            <a:endParaRPr lang="en-US" dirty="0"/>
          </a:p>
        </p:txBody>
      </p:sp>
      <p:sp>
        <p:nvSpPr>
          <p:cNvPr id="6" name="Text Placeholder 5"/>
          <p:cNvSpPr>
            <a:spLocks noGrp="1"/>
          </p:cNvSpPr>
          <p:nvPr>
            <p:ph type="body" sz="quarter" idx="3"/>
          </p:nvPr>
        </p:nvSpPr>
        <p:spPr/>
        <p:txBody>
          <a:bodyPr/>
          <a:lstStyle/>
          <a:p>
            <a:endParaRPr lang="en-US" dirty="0"/>
          </a:p>
        </p:txBody>
      </p:sp>
      <p:sp>
        <p:nvSpPr>
          <p:cNvPr id="7" name="Content Placeholder 6"/>
          <p:cNvSpPr>
            <a:spLocks noGrp="1"/>
          </p:cNvSpPr>
          <p:nvPr>
            <p:ph sz="quarter" idx="4"/>
          </p:nvPr>
        </p:nvSpPr>
        <p:spPr>
          <a:xfrm>
            <a:off x="4645025" y="2174874"/>
            <a:ext cx="4041775" cy="4302125"/>
          </a:xfrm>
        </p:spPr>
        <p:txBody>
          <a:bodyPr/>
          <a:lstStyle/>
          <a:p>
            <a:r>
              <a:rPr lang="en-US" sz="1800" dirty="0" smtClean="0">
                <a:latin typeface="Arial" pitchFamily="34" charset="0"/>
                <a:cs typeface="Arial" pitchFamily="34" charset="0"/>
              </a:rPr>
              <a:t>Merit credit and merit credit activities</a:t>
            </a:r>
          </a:p>
          <a:p>
            <a:r>
              <a:rPr lang="en-US" sz="1800" dirty="0" smtClean="0">
                <a:latin typeface="Arial" pitchFamily="34" charset="0"/>
                <a:cs typeface="Arial" pitchFamily="34" charset="0"/>
              </a:rPr>
              <a:t>Program completion</a:t>
            </a:r>
          </a:p>
          <a:p>
            <a:r>
              <a:rPr lang="en-US" sz="1800" dirty="0" smtClean="0">
                <a:latin typeface="Arial" pitchFamily="34" charset="0"/>
                <a:cs typeface="Arial" pitchFamily="34" charset="0"/>
              </a:rPr>
              <a:t>Pro-social community activities</a:t>
            </a:r>
          </a:p>
          <a:p>
            <a:r>
              <a:rPr lang="en-US" sz="1800" dirty="0" smtClean="0">
                <a:latin typeface="Arial" pitchFamily="34" charset="0"/>
                <a:cs typeface="Arial" pitchFamily="34" charset="0"/>
              </a:rPr>
              <a:t>Protective factor</a:t>
            </a:r>
          </a:p>
          <a:p>
            <a:r>
              <a:rPr lang="en-US" sz="1800" dirty="0" smtClean="0">
                <a:latin typeface="Arial" pitchFamily="34" charset="0"/>
                <a:cs typeface="Arial" pitchFamily="34" charset="0"/>
              </a:rPr>
              <a:t>Risk and need assessment</a:t>
            </a:r>
          </a:p>
          <a:p>
            <a:r>
              <a:rPr lang="en-US" sz="1800" dirty="0" smtClean="0">
                <a:latin typeface="Arial" pitchFamily="34" charset="0"/>
                <a:cs typeface="Arial" pitchFamily="34" charset="0"/>
              </a:rPr>
              <a:t>Risk management</a:t>
            </a:r>
          </a:p>
          <a:p>
            <a:r>
              <a:rPr lang="en-US" sz="1800" dirty="0" smtClean="0">
                <a:latin typeface="Arial" pitchFamily="34" charset="0"/>
                <a:cs typeface="Arial" pitchFamily="34" charset="0"/>
              </a:rPr>
              <a:t>Risk reduction</a:t>
            </a:r>
          </a:p>
          <a:p>
            <a:r>
              <a:rPr lang="en-US" sz="1800" dirty="0" smtClean="0">
                <a:latin typeface="Arial" pitchFamily="34" charset="0"/>
                <a:cs typeface="Arial" pitchFamily="34" charset="0"/>
              </a:rPr>
              <a:t>Specialized assessment</a:t>
            </a:r>
          </a:p>
          <a:p>
            <a:r>
              <a:rPr lang="en-US" sz="1800" dirty="0" smtClean="0">
                <a:latin typeface="Arial" pitchFamily="34" charset="0"/>
                <a:cs typeface="Arial" pitchFamily="34" charset="0"/>
              </a:rPr>
              <a:t>Stabilization period</a:t>
            </a:r>
          </a:p>
          <a:p>
            <a:r>
              <a:rPr lang="en-US" sz="1800" dirty="0" smtClean="0">
                <a:latin typeface="Arial" pitchFamily="34" charset="0"/>
                <a:cs typeface="Arial" pitchFamily="34" charset="0"/>
              </a:rPr>
              <a:t>Sustained program participation</a:t>
            </a:r>
          </a:p>
          <a:p>
            <a:r>
              <a:rPr lang="en-US" sz="1800" dirty="0" smtClean="0">
                <a:latin typeface="Arial" pitchFamily="34" charset="0"/>
                <a:cs typeface="Arial" pitchFamily="34" charset="0"/>
              </a:rPr>
              <a:t>Technology</a:t>
            </a:r>
          </a:p>
          <a:p>
            <a:r>
              <a:rPr lang="en-US" sz="1800" dirty="0" smtClean="0">
                <a:latin typeface="Arial" pitchFamily="34" charset="0"/>
                <a:cs typeface="Arial" pitchFamily="34" charset="0"/>
              </a:rPr>
              <a:t>Victim restoration</a:t>
            </a:r>
          </a:p>
          <a:p>
            <a:pPr>
              <a:buNone/>
            </a:pPr>
            <a:endParaRPr lang="en-US" sz="20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Objective and Applicability</a:t>
            </a:r>
            <a:br>
              <a:rPr lang="en-US" b="1" dirty="0" smtClean="0">
                <a:latin typeface="Arial" pitchFamily="34" charset="0"/>
                <a:cs typeface="Arial" pitchFamily="34" charset="0"/>
              </a:rPr>
            </a:br>
            <a:r>
              <a:rPr lang="en-US" b="1" dirty="0" smtClean="0">
                <a:latin typeface="Arial" pitchFamily="34" charset="0"/>
                <a:cs typeface="Arial" pitchFamily="34" charset="0"/>
              </a:rPr>
              <a:t>Sections 351.2 and 351.3</a:t>
            </a:r>
            <a:endParaRPr lang="en-US" b="1" dirty="0">
              <a:latin typeface="Arial" pitchFamily="34" charset="0"/>
              <a:cs typeface="Arial" pitchFamily="34" charset="0"/>
            </a:endParaRPr>
          </a:p>
        </p:txBody>
      </p:sp>
      <p:sp>
        <p:nvSpPr>
          <p:cNvPr id="5" name="Text Placeholder 4"/>
          <p:cNvSpPr>
            <a:spLocks noGrp="1"/>
          </p:cNvSpPr>
          <p:nvPr>
            <p:ph type="body" idx="1"/>
          </p:nvPr>
        </p:nvSpPr>
        <p:spPr/>
        <p:txBody>
          <a:bodyPr/>
          <a:lstStyle/>
          <a:p>
            <a:r>
              <a:rPr lang="en-US" dirty="0" smtClean="0">
                <a:latin typeface="Arial" pitchFamily="34" charset="0"/>
                <a:cs typeface="Arial" pitchFamily="34" charset="0"/>
              </a:rPr>
              <a:t>Objective 351.2</a:t>
            </a:r>
            <a:endParaRPr lang="en-US" dirty="0">
              <a:latin typeface="Arial" pitchFamily="34" charset="0"/>
              <a:cs typeface="Arial" pitchFamily="34" charset="0"/>
            </a:endParaRPr>
          </a:p>
        </p:txBody>
      </p:sp>
      <p:sp>
        <p:nvSpPr>
          <p:cNvPr id="6" name="Content Placeholder 5"/>
          <p:cNvSpPr>
            <a:spLocks noGrp="1"/>
          </p:cNvSpPr>
          <p:nvPr>
            <p:ph sz="half" idx="2"/>
          </p:nvPr>
        </p:nvSpPr>
        <p:spPr/>
        <p:txBody>
          <a:bodyPr/>
          <a:lstStyle/>
          <a:p>
            <a:r>
              <a:rPr lang="en-US" sz="2000" dirty="0" smtClean="0">
                <a:latin typeface="Arial" pitchFamily="34" charset="0"/>
                <a:cs typeface="Arial" pitchFamily="34" charset="0"/>
              </a:rPr>
              <a:t>What is the point of the rule?</a:t>
            </a:r>
          </a:p>
          <a:p>
            <a:r>
              <a:rPr lang="en-US" sz="2000" dirty="0" smtClean="0">
                <a:latin typeface="Arial" pitchFamily="34" charset="0"/>
                <a:cs typeface="Arial" pitchFamily="34" charset="0"/>
              </a:rPr>
              <a:t>Provide procedures</a:t>
            </a:r>
          </a:p>
          <a:p>
            <a:r>
              <a:rPr lang="en-US" sz="2000" dirty="0" smtClean="0">
                <a:latin typeface="Arial" pitchFamily="34" charset="0"/>
                <a:cs typeface="Arial" pitchFamily="34" charset="0"/>
              </a:rPr>
              <a:t>Interim Probation Supervision cases now included</a:t>
            </a:r>
          </a:p>
          <a:p>
            <a:r>
              <a:rPr lang="en-US" sz="2000" dirty="0" smtClean="0">
                <a:latin typeface="Arial" pitchFamily="34" charset="0"/>
                <a:cs typeface="Arial" pitchFamily="34" charset="0"/>
              </a:rPr>
              <a:t>Promotes evidence-based practices in probation supervision</a:t>
            </a:r>
          </a:p>
          <a:p>
            <a:r>
              <a:rPr lang="en-US" sz="2000" dirty="0" smtClean="0">
                <a:latin typeface="Arial" pitchFamily="34" charset="0"/>
                <a:cs typeface="Arial" pitchFamily="34" charset="0"/>
              </a:rPr>
              <a:t>Holds offenders accountable, improves offender competencies, restores victims</a:t>
            </a:r>
          </a:p>
          <a:p>
            <a:r>
              <a:rPr lang="en-US" sz="2000" dirty="0" smtClean="0">
                <a:latin typeface="Arial" pitchFamily="34" charset="0"/>
                <a:cs typeface="Arial" pitchFamily="34" charset="0"/>
              </a:rPr>
              <a:t>Reduces recidivism</a:t>
            </a:r>
          </a:p>
          <a:p>
            <a:pPr>
              <a:buNone/>
            </a:pPr>
            <a:endParaRPr lang="en-US" dirty="0"/>
          </a:p>
        </p:txBody>
      </p:sp>
      <p:sp>
        <p:nvSpPr>
          <p:cNvPr id="7" name="Text Placeholder 6"/>
          <p:cNvSpPr>
            <a:spLocks noGrp="1"/>
          </p:cNvSpPr>
          <p:nvPr>
            <p:ph type="body" sz="quarter" idx="3"/>
          </p:nvPr>
        </p:nvSpPr>
        <p:spPr/>
        <p:txBody>
          <a:bodyPr/>
          <a:lstStyle/>
          <a:p>
            <a:r>
              <a:rPr lang="en-US" dirty="0" smtClean="0">
                <a:latin typeface="Arial" pitchFamily="34" charset="0"/>
                <a:cs typeface="Arial" pitchFamily="34" charset="0"/>
              </a:rPr>
              <a:t>Applicability 351.3</a:t>
            </a:r>
            <a:endParaRPr lang="en-US" dirty="0">
              <a:latin typeface="Arial" pitchFamily="34" charset="0"/>
              <a:cs typeface="Arial" pitchFamily="34" charset="0"/>
            </a:endParaRPr>
          </a:p>
        </p:txBody>
      </p:sp>
      <p:sp>
        <p:nvSpPr>
          <p:cNvPr id="8" name="Content Placeholder 7"/>
          <p:cNvSpPr>
            <a:spLocks noGrp="1"/>
          </p:cNvSpPr>
          <p:nvPr>
            <p:ph sz="quarter" idx="4"/>
          </p:nvPr>
        </p:nvSpPr>
        <p:spPr/>
        <p:txBody>
          <a:bodyPr/>
          <a:lstStyle/>
          <a:p>
            <a:r>
              <a:rPr lang="en-US" sz="2000" dirty="0" smtClean="0">
                <a:latin typeface="Arial" pitchFamily="34" charset="0"/>
                <a:cs typeface="Arial" pitchFamily="34" charset="0"/>
              </a:rPr>
              <a:t>The rule is applicable to all probation departments in NYS</a:t>
            </a:r>
          </a:p>
          <a:p>
            <a:r>
              <a:rPr lang="en-US" sz="2000" dirty="0" smtClean="0">
                <a:latin typeface="Arial" pitchFamily="34" charset="0"/>
                <a:cs typeface="Arial" pitchFamily="34" charset="0"/>
              </a:rPr>
              <a:t>For family and criminal court supervision cases</a:t>
            </a:r>
          </a:p>
          <a:p>
            <a:r>
              <a:rPr lang="en-US" sz="2000" dirty="0" smtClean="0">
                <a:latin typeface="Arial" pitchFamily="34" charset="0"/>
                <a:cs typeface="Arial" pitchFamily="34" charset="0"/>
              </a:rPr>
              <a:t>For interim supervision cases</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447800"/>
          </a:xfrm>
        </p:spPr>
        <p:txBody>
          <a:bodyPr/>
          <a:lstStyle/>
          <a:p>
            <a:r>
              <a:rPr lang="en-US" b="1" dirty="0" smtClean="0">
                <a:latin typeface="Arial" pitchFamily="34" charset="0"/>
                <a:cs typeface="Arial" pitchFamily="34" charset="0"/>
              </a:rPr>
              <a:t>Case Assignment</a:t>
            </a:r>
            <a:br>
              <a:rPr lang="en-US" b="1" dirty="0" smtClean="0">
                <a:latin typeface="Arial" pitchFamily="34" charset="0"/>
                <a:cs typeface="Arial" pitchFamily="34" charset="0"/>
              </a:rPr>
            </a:br>
            <a:r>
              <a:rPr lang="en-US" b="1" dirty="0" smtClean="0">
                <a:latin typeface="Arial" pitchFamily="34" charset="0"/>
                <a:cs typeface="Arial" pitchFamily="34" charset="0"/>
              </a:rPr>
              <a:t>Section 351.4</a:t>
            </a:r>
            <a:endParaRPr lang="en-US" b="1"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sz="2400" dirty="0" smtClean="0">
                <a:latin typeface="Arial" pitchFamily="34" charset="0"/>
                <a:cs typeface="Arial" pitchFamily="34" charset="0"/>
              </a:rPr>
              <a:t>No change—still three (3) business days from probation department’s official notification of disposition</a:t>
            </a:r>
          </a:p>
          <a:p>
            <a:r>
              <a:rPr lang="en-US" sz="2400" dirty="0" smtClean="0">
                <a:latin typeface="Arial" pitchFamily="34" charset="0"/>
                <a:cs typeface="Arial" pitchFamily="34" charset="0"/>
              </a:rPr>
              <a:t>Requires Probation Director or designee to:</a:t>
            </a:r>
          </a:p>
          <a:p>
            <a:pPr lvl="1"/>
            <a:r>
              <a:rPr lang="en-US" sz="2400" dirty="0" smtClean="0">
                <a:latin typeface="Arial" pitchFamily="34" charset="0"/>
                <a:cs typeface="Arial" pitchFamily="34" charset="0"/>
              </a:rPr>
              <a:t>Review case for legality of sentence and inclusion of all statutorily required conditions; and</a:t>
            </a:r>
          </a:p>
          <a:p>
            <a:pPr lvl="1"/>
            <a:r>
              <a:rPr lang="en-US" sz="2400" dirty="0" smtClean="0">
                <a:latin typeface="Arial" pitchFamily="34" charset="0"/>
                <a:cs typeface="Arial" pitchFamily="34" charset="0"/>
              </a:rPr>
              <a:t>Verify the dates of disposition or interim probation supervision </a:t>
            </a:r>
          </a:p>
          <a:p>
            <a:pPr lvl="1"/>
            <a:r>
              <a:rPr lang="en-US" sz="2400" dirty="0" smtClean="0">
                <a:latin typeface="Arial" pitchFamily="34" charset="0"/>
                <a:cs typeface="Arial" pitchFamily="34" charset="0"/>
              </a:rPr>
              <a:t>Assign to specialized caseloads, if available</a:t>
            </a:r>
            <a:endParaRPr lang="en-US"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95400"/>
          </a:xfrm>
        </p:spPr>
        <p:txBody>
          <a:bodyPr/>
          <a:lstStyle/>
          <a:p>
            <a:r>
              <a:rPr lang="en-US" sz="3600" dirty="0" smtClean="0"/>
              <a:t/>
            </a:r>
            <a:br>
              <a:rPr lang="en-US" sz="3600" dirty="0" smtClean="0"/>
            </a:br>
            <a:r>
              <a:rPr lang="en-US" sz="3600" b="1" dirty="0" smtClean="0">
                <a:latin typeface="Arial" pitchFamily="34" charset="0"/>
                <a:cs typeface="Arial" pitchFamily="34" charset="0"/>
              </a:rPr>
              <a:t>Assessment and Case Planning</a:t>
            </a:r>
            <a:br>
              <a:rPr lang="en-US" sz="3600" b="1" dirty="0" smtClean="0">
                <a:latin typeface="Arial" pitchFamily="34" charset="0"/>
                <a:cs typeface="Arial" pitchFamily="34" charset="0"/>
              </a:rPr>
            </a:br>
            <a:r>
              <a:rPr lang="en-US" sz="3600" b="1" dirty="0" smtClean="0">
                <a:latin typeface="Arial" pitchFamily="34" charset="0"/>
                <a:cs typeface="Arial" pitchFamily="34" charset="0"/>
              </a:rPr>
              <a:t>Section 351.5</a:t>
            </a:r>
            <a:br>
              <a:rPr lang="en-US" sz="3600" b="1" dirty="0" smtClean="0">
                <a:latin typeface="Arial" pitchFamily="34" charset="0"/>
                <a:cs typeface="Arial" pitchFamily="34" charset="0"/>
              </a:rPr>
            </a:br>
            <a:endParaRPr lang="en-US" sz="3600" b="1" dirty="0">
              <a:latin typeface="Arial" pitchFamily="34" charset="0"/>
              <a:cs typeface="Arial" pitchFamily="34" charset="0"/>
            </a:endParaRPr>
          </a:p>
        </p:txBody>
      </p:sp>
      <p:sp>
        <p:nvSpPr>
          <p:cNvPr id="3" name="Content Placeholder 2"/>
          <p:cNvSpPr>
            <a:spLocks noGrp="1"/>
          </p:cNvSpPr>
          <p:nvPr>
            <p:ph idx="1"/>
          </p:nvPr>
        </p:nvSpPr>
        <p:spPr>
          <a:xfrm>
            <a:off x="685800" y="2362200"/>
            <a:ext cx="7772400" cy="3733800"/>
          </a:xfrm>
        </p:spPr>
        <p:txBody>
          <a:bodyPr/>
          <a:lstStyle/>
          <a:p>
            <a:r>
              <a:rPr lang="en-US" sz="2400" dirty="0" smtClean="0">
                <a:latin typeface="Arial" pitchFamily="34" charset="0"/>
                <a:cs typeface="Arial" pitchFamily="34" charset="0"/>
              </a:rPr>
              <a:t>Assessment and Case Plan process must be completed within thirty (30) business days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Assessment needs to be completed if not already completed during PSI</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What </a:t>
            </a:r>
            <a:r>
              <a:rPr lang="en-US" sz="2400" i="1" dirty="0" smtClean="0">
                <a:latin typeface="Arial" pitchFamily="34" charset="0"/>
                <a:cs typeface="Arial" pitchFamily="34" charset="0"/>
              </a:rPr>
              <a:t>is</a:t>
            </a:r>
            <a:r>
              <a:rPr lang="en-US" sz="2400" dirty="0" smtClean="0">
                <a:latin typeface="Arial" pitchFamily="34" charset="0"/>
                <a:cs typeface="Arial" pitchFamily="34" charset="0"/>
              </a:rPr>
              <a:t> 30 business days?</a:t>
            </a:r>
          </a:p>
          <a:p>
            <a:pPr lvl="1"/>
            <a:endParaRPr lang="en-US" sz="1800" dirty="0" smtClean="0">
              <a:latin typeface="Arial" pitchFamily="34" charset="0"/>
              <a:cs typeface="Arial" pitchFamily="34" charset="0"/>
            </a:endParaRPr>
          </a:p>
          <a:p>
            <a:pPr lvl="1"/>
            <a:endParaRPr lang="en-US" sz="18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295400"/>
          </a:xfrm>
        </p:spPr>
        <p:txBody>
          <a:bodyPr/>
          <a:lstStyle/>
          <a:p>
            <a:r>
              <a:rPr lang="en-US" b="1" dirty="0" smtClean="0">
                <a:latin typeface="Arial" pitchFamily="34" charset="0"/>
                <a:cs typeface="Arial" pitchFamily="34" charset="0"/>
              </a:rPr>
              <a:t>The Assessment</a:t>
            </a:r>
            <a:br>
              <a:rPr lang="en-US" b="1" dirty="0" smtClean="0">
                <a:latin typeface="Arial" pitchFamily="34" charset="0"/>
                <a:cs typeface="Arial" pitchFamily="34" charset="0"/>
              </a:rPr>
            </a:br>
            <a:r>
              <a:rPr lang="en-US" b="1" dirty="0" smtClean="0">
                <a:latin typeface="Arial" pitchFamily="34" charset="0"/>
                <a:cs typeface="Arial" pitchFamily="34" charset="0"/>
              </a:rPr>
              <a:t>Section 351.5 (a)</a:t>
            </a:r>
            <a:endParaRPr lang="en-US" b="1"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sz="2800" dirty="0" smtClean="0">
                <a:latin typeface="Arial" pitchFamily="34" charset="0"/>
                <a:cs typeface="Arial" pitchFamily="34" charset="0"/>
              </a:rPr>
              <a:t>The Assessment:</a:t>
            </a:r>
          </a:p>
          <a:p>
            <a:pPr lvl="1"/>
            <a:r>
              <a:rPr lang="en-US" sz="2000" dirty="0" smtClean="0">
                <a:latin typeface="Arial" pitchFamily="34" charset="0"/>
                <a:cs typeface="Arial" pitchFamily="34" charset="0"/>
              </a:rPr>
              <a:t>Initial Interview:  within eight (8) business days from the date of case assignment (previously was 5 days from sentence for ISP and 7 days from sentence for others)</a:t>
            </a: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Still allows for auxiliary personnel to conduct limited Initial Interviews</a:t>
            </a: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Allows for documented exceptions for cases where probationer is unavailable for Initial Interview within eight days</a:t>
            </a:r>
          </a:p>
          <a:p>
            <a:endParaRPr lang="en-US" sz="20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Supervision Level Assignment</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351.5(b)</a:t>
            </a:r>
            <a:endParaRPr lang="en-US" sz="4000" b="1" dirty="0">
              <a:latin typeface="Arial" pitchFamily="34" charset="0"/>
              <a:cs typeface="Arial" pitchFamily="34" charset="0"/>
            </a:endParaRPr>
          </a:p>
        </p:txBody>
      </p:sp>
      <p:sp>
        <p:nvSpPr>
          <p:cNvPr id="3" name="Content Placeholder 2"/>
          <p:cNvSpPr>
            <a:spLocks noGrp="1"/>
          </p:cNvSpPr>
          <p:nvPr>
            <p:ph idx="1"/>
          </p:nvPr>
        </p:nvSpPr>
        <p:spPr>
          <a:xfrm>
            <a:off x="685800" y="2209800"/>
            <a:ext cx="7772400" cy="4191000"/>
          </a:xfrm>
        </p:spPr>
        <p:txBody>
          <a:bodyPr/>
          <a:lstStyle/>
          <a:p>
            <a:r>
              <a:rPr lang="en-US" sz="2400" dirty="0" smtClean="0">
                <a:latin typeface="Arial" pitchFamily="34" charset="0"/>
                <a:cs typeface="Arial" pitchFamily="34" charset="0"/>
              </a:rPr>
              <a:t>Risk assessment instrument shall assist with supervision level</a:t>
            </a:r>
          </a:p>
          <a:p>
            <a:r>
              <a:rPr lang="en-US" sz="2400" dirty="0" smtClean="0">
                <a:latin typeface="Arial" pitchFamily="34" charset="0"/>
                <a:cs typeface="Arial" pitchFamily="34" charset="0"/>
              </a:rPr>
              <a:t>Levels now based on </a:t>
            </a:r>
            <a:r>
              <a:rPr lang="en-US" sz="2400" u="sng" dirty="0" smtClean="0">
                <a:latin typeface="Arial" pitchFamily="34" charset="0"/>
                <a:cs typeface="Arial" pitchFamily="34" charset="0"/>
              </a:rPr>
              <a:t>Greatest Risk</a:t>
            </a:r>
            <a:r>
              <a:rPr lang="en-US" sz="2400" dirty="0" smtClean="0">
                <a:latin typeface="Arial" pitchFamily="34" charset="0"/>
                <a:cs typeface="Arial" pitchFamily="34" charset="0"/>
              </a:rPr>
              <a:t>; </a:t>
            </a:r>
            <a:r>
              <a:rPr lang="en-US" sz="2400" u="sng" dirty="0" smtClean="0">
                <a:latin typeface="Arial" pitchFamily="34" charset="0"/>
                <a:cs typeface="Arial" pitchFamily="34" charset="0"/>
              </a:rPr>
              <a:t>High Risk</a:t>
            </a:r>
            <a:r>
              <a:rPr lang="en-US" sz="2400" dirty="0" smtClean="0">
                <a:latin typeface="Arial" pitchFamily="34" charset="0"/>
                <a:cs typeface="Arial" pitchFamily="34" charset="0"/>
              </a:rPr>
              <a:t>; </a:t>
            </a:r>
            <a:r>
              <a:rPr lang="en-US" sz="2400" u="sng" dirty="0" smtClean="0">
                <a:latin typeface="Arial" pitchFamily="34" charset="0"/>
                <a:cs typeface="Arial" pitchFamily="34" charset="0"/>
              </a:rPr>
              <a:t>Medium Risk</a:t>
            </a:r>
            <a:r>
              <a:rPr lang="en-US" sz="2400" dirty="0" smtClean="0">
                <a:latin typeface="Arial" pitchFamily="34" charset="0"/>
                <a:cs typeface="Arial" pitchFamily="34" charset="0"/>
              </a:rPr>
              <a:t>; and </a:t>
            </a:r>
            <a:r>
              <a:rPr lang="en-US" sz="2400" u="sng" dirty="0" smtClean="0">
                <a:latin typeface="Arial" pitchFamily="34" charset="0"/>
                <a:cs typeface="Arial" pitchFamily="34" charset="0"/>
              </a:rPr>
              <a:t>Low Risk</a:t>
            </a:r>
          </a:p>
          <a:p>
            <a:r>
              <a:rPr lang="en-US" sz="2400" dirty="0" smtClean="0">
                <a:latin typeface="Arial" pitchFamily="34" charset="0"/>
                <a:cs typeface="Arial" pitchFamily="34" charset="0"/>
              </a:rPr>
              <a:t>Case status now includes Active Cases or Administrative Cases</a:t>
            </a:r>
          </a:p>
          <a:p>
            <a:r>
              <a:rPr lang="en-US" sz="2400" dirty="0" smtClean="0">
                <a:latin typeface="Arial" pitchFamily="34" charset="0"/>
                <a:cs typeface="Arial" pitchFamily="34" charset="0"/>
              </a:rPr>
              <a:t>Over-rides must follow policy, be approved and documented</a:t>
            </a:r>
          </a:p>
          <a:p>
            <a:r>
              <a:rPr lang="en-US" sz="2400" dirty="0" smtClean="0">
                <a:latin typeface="Arial" pitchFamily="34" charset="0"/>
                <a:cs typeface="Arial" pitchFamily="34" charset="0"/>
              </a:rPr>
              <a:t>Supervision requirement while pending assessment is in-person contact every week</a:t>
            </a:r>
          </a:p>
          <a:p>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Arial" pitchFamily="34" charset="0"/>
                <a:cs typeface="Arial" pitchFamily="34" charset="0"/>
              </a:rPr>
              <a:t>Supervision Level Assignment</a:t>
            </a:r>
            <a:br>
              <a:rPr lang="en-US" sz="3600" b="1" dirty="0" smtClean="0">
                <a:latin typeface="Arial" pitchFamily="34" charset="0"/>
                <a:cs typeface="Arial" pitchFamily="34" charset="0"/>
              </a:rPr>
            </a:br>
            <a:r>
              <a:rPr lang="en-US" sz="3600" b="1" dirty="0" smtClean="0">
                <a:latin typeface="Arial" pitchFamily="34" charset="0"/>
                <a:cs typeface="Arial" pitchFamily="34" charset="0"/>
              </a:rPr>
              <a:t>Section 351.5(c)</a:t>
            </a:r>
            <a:endParaRPr lang="en-US" sz="3600" dirty="0"/>
          </a:p>
        </p:txBody>
      </p:sp>
      <p:sp>
        <p:nvSpPr>
          <p:cNvPr id="3" name="Content Placeholder 2"/>
          <p:cNvSpPr>
            <a:spLocks noGrp="1"/>
          </p:cNvSpPr>
          <p:nvPr>
            <p:ph idx="1"/>
          </p:nvPr>
        </p:nvSpPr>
        <p:spPr/>
        <p:txBody>
          <a:bodyPr/>
          <a:lstStyle/>
          <a:p>
            <a:pPr>
              <a:buNone/>
            </a:pPr>
            <a:r>
              <a:rPr lang="en-US" dirty="0" smtClean="0">
                <a:latin typeface="Arial" pitchFamily="34" charset="0"/>
                <a:cs typeface="Arial" pitchFamily="34" charset="0"/>
              </a:rPr>
              <a:t>All applicable legal case requirements must be met at this time:</a:t>
            </a:r>
          </a:p>
          <a:p>
            <a:pPr>
              <a:buNone/>
            </a:pPr>
            <a:endParaRPr lang="en-US" dirty="0" smtClean="0">
              <a:latin typeface="Arial" pitchFamily="34" charset="0"/>
              <a:cs typeface="Arial" pitchFamily="34" charset="0"/>
            </a:endParaRPr>
          </a:p>
          <a:p>
            <a:pPr lvl="1"/>
            <a:r>
              <a:rPr lang="en-US" dirty="0" smtClean="0">
                <a:latin typeface="Arial" pitchFamily="34" charset="0"/>
                <a:cs typeface="Arial" pitchFamily="34" charset="0"/>
              </a:rPr>
              <a:t>DNA sample</a:t>
            </a:r>
          </a:p>
          <a:p>
            <a:pPr lvl="1"/>
            <a:r>
              <a:rPr lang="en-US" dirty="0" smtClean="0">
                <a:latin typeface="Arial" pitchFamily="34" charset="0"/>
                <a:cs typeface="Arial" pitchFamily="34" charset="0"/>
              </a:rPr>
              <a:t>SORA status compliance</a:t>
            </a:r>
          </a:p>
          <a:p>
            <a:pPr lvl="1"/>
            <a:r>
              <a:rPr lang="en-US" dirty="0" smtClean="0">
                <a:latin typeface="Arial" pitchFamily="34" charset="0"/>
                <a:cs typeface="Arial" pitchFamily="34" charset="0"/>
              </a:rPr>
              <a:t>Fingerprints</a:t>
            </a:r>
          </a:p>
          <a:p>
            <a:pPr lvl="1"/>
            <a:r>
              <a:rPr lang="en-US" dirty="0" smtClean="0">
                <a:latin typeface="Arial" pitchFamily="34" charset="0"/>
                <a:cs typeface="Arial" pitchFamily="34" charset="0"/>
              </a:rPr>
              <a:t>Restitution</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219200"/>
          </a:xfrm>
        </p:spPr>
        <p:txBody>
          <a:bodyPr/>
          <a:lstStyle/>
          <a:p>
            <a:r>
              <a:rPr lang="en-US" sz="4000" b="1" dirty="0" smtClean="0">
                <a:solidFill>
                  <a:schemeClr val="tx1"/>
                </a:solidFill>
                <a:latin typeface="Arial" pitchFamily="34" charset="0"/>
                <a:cs typeface="Arial" pitchFamily="34" charset="0"/>
              </a:rPr>
              <a:t>Case Planning</a:t>
            </a:r>
            <a:br>
              <a:rPr lang="en-US" sz="4000" b="1" dirty="0" smtClean="0">
                <a:solidFill>
                  <a:schemeClr val="tx1"/>
                </a:solidFill>
                <a:latin typeface="Arial" pitchFamily="34" charset="0"/>
                <a:cs typeface="Arial" pitchFamily="34" charset="0"/>
              </a:rPr>
            </a:br>
            <a:r>
              <a:rPr lang="en-US" sz="4000" b="1" dirty="0" smtClean="0">
                <a:solidFill>
                  <a:schemeClr val="tx1"/>
                </a:solidFill>
                <a:latin typeface="Arial" pitchFamily="34" charset="0"/>
                <a:cs typeface="Arial" pitchFamily="34" charset="0"/>
              </a:rPr>
              <a:t>Section 351.5(d</a:t>
            </a:r>
            <a:r>
              <a:rPr lang="en-US" sz="4000" b="1" dirty="0" smtClean="0">
                <a:latin typeface="Arial" pitchFamily="34" charset="0"/>
                <a:cs typeface="Arial" pitchFamily="34" charset="0"/>
              </a:rPr>
              <a:t>)</a:t>
            </a:r>
            <a:endParaRPr lang="en-US" sz="4000" dirty="0"/>
          </a:p>
        </p:txBody>
      </p:sp>
      <p:sp>
        <p:nvSpPr>
          <p:cNvPr id="3" name="Content Placeholder 2"/>
          <p:cNvSpPr>
            <a:spLocks noGrp="1"/>
          </p:cNvSpPr>
          <p:nvPr>
            <p:ph idx="1"/>
          </p:nvPr>
        </p:nvSpPr>
        <p:spPr>
          <a:xfrm>
            <a:off x="685800" y="1981200"/>
            <a:ext cx="7772400" cy="4495800"/>
          </a:xfrm>
        </p:spPr>
        <p:txBody>
          <a:bodyPr/>
          <a:lstStyle/>
          <a:p>
            <a:r>
              <a:rPr lang="en-US" sz="2400" dirty="0" smtClean="0">
                <a:latin typeface="Arial" pitchFamily="34" charset="0"/>
                <a:cs typeface="Arial" pitchFamily="34" charset="0"/>
              </a:rPr>
              <a:t>Case plan shall be based primarily on information from assessment/s</a:t>
            </a:r>
          </a:p>
          <a:p>
            <a:r>
              <a:rPr lang="en-US" sz="2400" dirty="0" smtClean="0">
                <a:latin typeface="Arial" pitchFamily="34" charset="0"/>
                <a:cs typeface="Arial" pitchFamily="34" charset="0"/>
              </a:rPr>
              <a:t>Case plan must include efforts to engage probationer and/or family</a:t>
            </a:r>
          </a:p>
          <a:p>
            <a:r>
              <a:rPr lang="en-US" sz="2400" dirty="0" smtClean="0">
                <a:latin typeface="Arial" pitchFamily="34" charset="0"/>
                <a:cs typeface="Arial" pitchFamily="34" charset="0"/>
              </a:rPr>
              <a:t>Case plan must be focused on remediation of behavior giving rise to complaint (charge)</a:t>
            </a:r>
          </a:p>
          <a:p>
            <a:r>
              <a:rPr lang="en-US" sz="2400" dirty="0" smtClean="0">
                <a:latin typeface="Arial" pitchFamily="34" charset="0"/>
                <a:cs typeface="Arial" pitchFamily="34" charset="0"/>
              </a:rPr>
              <a:t>Case plan must address identified risk and needs, and include protective factors and strengths</a:t>
            </a:r>
          </a:p>
          <a:p>
            <a:r>
              <a:rPr lang="en-US" sz="2400" dirty="0" smtClean="0">
                <a:latin typeface="Arial" pitchFamily="34" charset="0"/>
                <a:cs typeface="Arial" pitchFamily="34" charset="0"/>
              </a:rPr>
              <a:t>Case plan is the road map for probation supervision—outlines how conditions of probation will be achieved</a:t>
            </a:r>
          </a:p>
          <a:p>
            <a:endParaRPr lang="en-US" sz="24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chemeClr val="tx1"/>
                </a:solidFill>
                <a:latin typeface="Arial" pitchFamily="34" charset="0"/>
                <a:cs typeface="Arial" pitchFamily="34" charset="0"/>
              </a:rPr>
              <a:t>Case Planning</a:t>
            </a:r>
            <a:br>
              <a:rPr lang="en-US" sz="4000" b="1" dirty="0" smtClean="0">
                <a:solidFill>
                  <a:schemeClr val="tx1"/>
                </a:solidFill>
                <a:latin typeface="Arial" pitchFamily="34" charset="0"/>
                <a:cs typeface="Arial" pitchFamily="34" charset="0"/>
              </a:rPr>
            </a:br>
            <a:r>
              <a:rPr lang="en-US" sz="4000" b="1" dirty="0" smtClean="0">
                <a:solidFill>
                  <a:schemeClr val="tx1"/>
                </a:solidFill>
                <a:latin typeface="Arial" pitchFamily="34" charset="0"/>
                <a:cs typeface="Arial" pitchFamily="34" charset="0"/>
              </a:rPr>
              <a:t>Section 351.5(d</a:t>
            </a:r>
            <a:r>
              <a:rPr lang="en-US" sz="4000" b="1" dirty="0" smtClean="0">
                <a:latin typeface="Arial" pitchFamily="34" charset="0"/>
                <a:cs typeface="Arial" pitchFamily="34" charset="0"/>
              </a:rPr>
              <a:t>) cont.</a:t>
            </a:r>
            <a:endParaRPr lang="en-US" sz="4000" dirty="0"/>
          </a:p>
        </p:txBody>
      </p:sp>
      <p:sp>
        <p:nvSpPr>
          <p:cNvPr id="3" name="Content Placeholder 2"/>
          <p:cNvSpPr>
            <a:spLocks noGrp="1"/>
          </p:cNvSpPr>
          <p:nvPr>
            <p:ph idx="1"/>
          </p:nvPr>
        </p:nvSpPr>
        <p:spPr/>
        <p:txBody>
          <a:bodyPr/>
          <a:lstStyle/>
          <a:p>
            <a:pPr>
              <a:buNone/>
            </a:pPr>
            <a:r>
              <a:rPr lang="en-US" sz="2800" dirty="0" smtClean="0">
                <a:latin typeface="Arial" pitchFamily="34" charset="0"/>
                <a:cs typeface="Arial" pitchFamily="34" charset="0"/>
              </a:rPr>
              <a:t>Case planning should include:</a:t>
            </a:r>
          </a:p>
          <a:p>
            <a:pPr>
              <a:buNone/>
            </a:pPr>
            <a:endParaRPr lang="en-US" sz="2800" dirty="0" smtClean="0">
              <a:latin typeface="Arial" pitchFamily="34" charset="0"/>
              <a:cs typeface="Arial" pitchFamily="34" charset="0"/>
            </a:endParaRPr>
          </a:p>
          <a:p>
            <a:pPr marL="514350" indent="-514350">
              <a:buFont typeface="+mj-lt"/>
              <a:buAutoNum type="arabicPeriod"/>
            </a:pPr>
            <a:r>
              <a:rPr lang="en-US" sz="2000" dirty="0" smtClean="0">
                <a:latin typeface="Arial" pitchFamily="34" charset="0"/>
                <a:cs typeface="Arial" pitchFamily="34" charset="0"/>
              </a:rPr>
              <a:t>Feedback to probationer of assessment results</a:t>
            </a:r>
          </a:p>
          <a:p>
            <a:pPr marL="514350" indent="-514350">
              <a:buFont typeface="+mj-lt"/>
              <a:buAutoNum type="arabicPeriod"/>
            </a:pPr>
            <a:r>
              <a:rPr lang="en-US" sz="2000" dirty="0" smtClean="0">
                <a:latin typeface="Arial" pitchFamily="34" charset="0"/>
                <a:cs typeface="Arial" pitchFamily="34" charset="0"/>
              </a:rPr>
              <a:t>Use of Motivational Interviewing styles and skills</a:t>
            </a:r>
          </a:p>
          <a:p>
            <a:pPr marL="514350" indent="-514350">
              <a:buFont typeface="+mj-lt"/>
              <a:buAutoNum type="arabicPeriod"/>
            </a:pPr>
            <a:r>
              <a:rPr lang="en-US" sz="2000" dirty="0" smtClean="0">
                <a:latin typeface="Arial" pitchFamily="34" charset="0"/>
                <a:cs typeface="Arial" pitchFamily="34" charset="0"/>
              </a:rPr>
              <a:t>Analysis of probationer level of motivation</a:t>
            </a:r>
          </a:p>
          <a:p>
            <a:pPr marL="514350" indent="-514350">
              <a:buFont typeface="+mj-lt"/>
              <a:buAutoNum type="arabicPeriod"/>
            </a:pPr>
            <a:r>
              <a:rPr lang="en-US" sz="2000" dirty="0" smtClean="0">
                <a:latin typeface="Arial" pitchFamily="34" charset="0"/>
                <a:cs typeface="Arial" pitchFamily="34" charset="0"/>
              </a:rPr>
              <a:t>Matching motivation level to case plan goals/strategies</a:t>
            </a:r>
          </a:p>
          <a:p>
            <a:pPr marL="514350" indent="-514350">
              <a:buFont typeface="+mj-lt"/>
              <a:buAutoNum type="arabicPeriod"/>
            </a:pPr>
            <a:r>
              <a:rPr lang="en-US" sz="2000" dirty="0" smtClean="0">
                <a:latin typeface="Arial" pitchFamily="34" charset="0"/>
                <a:cs typeface="Arial" pitchFamily="34" charset="0"/>
              </a:rPr>
              <a:t>Long term goals (achievable by end of probation); short term goals (achievable by next reassessment); and action steps (achievable by next appointment with Probation Officer)</a:t>
            </a:r>
          </a:p>
          <a:p>
            <a:pPr marL="514350" indent="-514350">
              <a:buFont typeface="+mj-lt"/>
              <a:buAutoNum type="arabicPeriod"/>
            </a:pPr>
            <a:r>
              <a:rPr lang="en-US" sz="2000" dirty="0" smtClean="0">
                <a:latin typeface="Arial" pitchFamily="34" charset="0"/>
                <a:cs typeface="Arial" pitchFamily="34" charset="0"/>
              </a:rPr>
              <a:t>Identified roles and responsibilities of those involved in case plan</a:t>
            </a:r>
          </a:p>
          <a:p>
            <a:pPr marL="514350" indent="-514350">
              <a:buFont typeface="+mj-lt"/>
              <a:buAutoNum type="arabicPeriod"/>
            </a:pPr>
            <a:endParaRPr lang="en-US" dirty="0" smtClean="0"/>
          </a:p>
          <a:p>
            <a:pPr lvl="1"/>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Probation Supervision</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351.6</a:t>
            </a:r>
            <a:endParaRPr lang="en-US" sz="4000" b="1"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sz="2800" dirty="0" smtClean="0">
                <a:latin typeface="Arial" pitchFamily="34" charset="0"/>
                <a:cs typeface="Arial" pitchFamily="34" charset="0"/>
              </a:rPr>
              <a:t>Balance between risk management and risk reduction</a:t>
            </a:r>
          </a:p>
          <a:p>
            <a:pPr>
              <a:buNone/>
            </a:pP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What is risk management?</a:t>
            </a:r>
          </a:p>
          <a:p>
            <a:pPr>
              <a:buNone/>
            </a:pP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What is risk reduction?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Active or Administrative case status?</a:t>
            </a:r>
          </a:p>
          <a:p>
            <a:endParaRPr lang="en-US" sz="2800" dirty="0" smtClean="0"/>
          </a:p>
          <a:p>
            <a:pPr>
              <a:buNone/>
            </a:pPr>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New Risk Levels	</a:t>
            </a:r>
            <a:endParaRPr lang="en-US" b="1" dirty="0">
              <a:latin typeface="Arial" pitchFamily="34" charset="0"/>
              <a:cs typeface="Arial" pitchFamily="34"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Arial" pitchFamily="34" charset="0"/>
                <a:cs typeface="Arial" pitchFamily="34" charset="0"/>
              </a:rPr>
              <a:t>Greatest Risk</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High Risk</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Medium Risk</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Low Risk</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219200"/>
          </a:xfrm>
        </p:spPr>
        <p:txBody>
          <a:bodyPr/>
          <a:lstStyle/>
          <a:p>
            <a:r>
              <a:rPr lang="en-US" b="1" dirty="0" smtClean="0">
                <a:latin typeface="Arial" pitchFamily="34" charset="0"/>
                <a:cs typeface="Arial" pitchFamily="34" charset="0"/>
              </a:rPr>
              <a:t>Required Contacts</a:t>
            </a:r>
            <a:endParaRPr lang="en-US" b="1" dirty="0">
              <a:latin typeface="Arial" pitchFamily="34" charset="0"/>
              <a:cs typeface="Arial" pitchFamily="34" charset="0"/>
            </a:endParaRPr>
          </a:p>
        </p:txBody>
      </p:sp>
      <p:sp>
        <p:nvSpPr>
          <p:cNvPr id="3" name="Content Placeholder 2"/>
          <p:cNvSpPr>
            <a:spLocks noGrp="1"/>
          </p:cNvSpPr>
          <p:nvPr>
            <p:ph idx="1"/>
          </p:nvPr>
        </p:nvSpPr>
        <p:spPr>
          <a:xfrm>
            <a:off x="457200" y="1524000"/>
            <a:ext cx="8001000" cy="4343400"/>
          </a:xfrm>
        </p:spPr>
        <p:txBody>
          <a:bodyPr/>
          <a:lstStyle/>
          <a:p>
            <a:pPr marL="914400" lvl="1" indent="-457200">
              <a:buFont typeface="+mj-lt"/>
              <a:buAutoNum type="arabicPeriod"/>
            </a:pPr>
            <a:r>
              <a:rPr lang="en-US" sz="2000" u="sng" dirty="0" smtClean="0">
                <a:latin typeface="Arial" pitchFamily="34" charset="0"/>
                <a:cs typeface="Arial" pitchFamily="34" charset="0"/>
              </a:rPr>
              <a:t>In Person </a:t>
            </a:r>
            <a:r>
              <a:rPr lang="en-US" sz="2000" dirty="0" smtClean="0">
                <a:latin typeface="Arial" pitchFamily="34" charset="0"/>
                <a:cs typeface="Arial" pitchFamily="34" charset="0"/>
              </a:rPr>
              <a:t>Contact requires the physical presence of the probationer</a:t>
            </a:r>
          </a:p>
          <a:p>
            <a:pPr marL="914400" lvl="1" indent="-457200">
              <a:buFont typeface="+mj-lt"/>
              <a:buAutoNum type="arabicPeriod"/>
            </a:pPr>
            <a:endParaRPr lang="en-US" sz="2000" dirty="0" smtClean="0">
              <a:latin typeface="Arial" pitchFamily="34" charset="0"/>
              <a:cs typeface="Arial" pitchFamily="34" charset="0"/>
            </a:endParaRPr>
          </a:p>
          <a:p>
            <a:pPr marL="914400" lvl="1" indent="-457200">
              <a:buFont typeface="+mj-lt"/>
              <a:buAutoNum type="arabicPeriod"/>
            </a:pPr>
            <a:r>
              <a:rPr lang="en-US" sz="2000" u="sng" dirty="0" smtClean="0">
                <a:latin typeface="Arial" pitchFamily="34" charset="0"/>
                <a:cs typeface="Arial" pitchFamily="34" charset="0"/>
              </a:rPr>
              <a:t>Probationer </a:t>
            </a:r>
            <a:r>
              <a:rPr lang="en-US" sz="2000" dirty="0" smtClean="0">
                <a:latin typeface="Arial" pitchFamily="34" charset="0"/>
                <a:cs typeface="Arial" pitchFamily="34" charset="0"/>
              </a:rPr>
              <a:t>Contact requires a visual contact with the probationer (allows for real-time technology)</a:t>
            </a:r>
          </a:p>
          <a:p>
            <a:pPr marL="914400" lvl="1" indent="-457200">
              <a:buFont typeface="+mj-lt"/>
              <a:buAutoNum type="arabicPeriod"/>
            </a:pPr>
            <a:endParaRPr lang="en-US" sz="2000" dirty="0" smtClean="0">
              <a:latin typeface="Arial" pitchFamily="34" charset="0"/>
              <a:cs typeface="Arial" pitchFamily="34" charset="0"/>
            </a:endParaRPr>
          </a:p>
          <a:p>
            <a:pPr marL="914400" lvl="1" indent="-457200">
              <a:buFont typeface="+mj-lt"/>
              <a:buAutoNum type="arabicPeriod"/>
            </a:pPr>
            <a:r>
              <a:rPr lang="en-US" sz="2000" u="sng" dirty="0" smtClean="0">
                <a:latin typeface="Arial" pitchFamily="34" charset="0"/>
                <a:cs typeface="Arial" pitchFamily="34" charset="0"/>
              </a:rPr>
              <a:t>Collateral </a:t>
            </a:r>
            <a:r>
              <a:rPr lang="en-US" sz="2000" dirty="0" smtClean="0">
                <a:latin typeface="Arial" pitchFamily="34" charset="0"/>
                <a:cs typeface="Arial" pitchFamily="34" charset="0"/>
              </a:rPr>
              <a:t>Contact requires a third party verification of probationer information</a:t>
            </a:r>
          </a:p>
          <a:p>
            <a:pPr marL="914400" lvl="1" indent="-457200">
              <a:buFont typeface="+mj-lt"/>
              <a:buAutoNum type="arabicPeriod"/>
            </a:pPr>
            <a:endParaRPr lang="en-US" sz="2000" dirty="0" smtClean="0">
              <a:latin typeface="Arial" pitchFamily="34" charset="0"/>
              <a:cs typeface="Arial" pitchFamily="34" charset="0"/>
            </a:endParaRPr>
          </a:p>
          <a:p>
            <a:pPr marL="914400" lvl="1" indent="-457200">
              <a:buFont typeface="+mj-lt"/>
              <a:buAutoNum type="arabicPeriod"/>
            </a:pPr>
            <a:r>
              <a:rPr lang="en-US" sz="2000" u="sng" dirty="0" smtClean="0">
                <a:latin typeface="Arial" pitchFamily="34" charset="0"/>
                <a:cs typeface="Arial" pitchFamily="34" charset="0"/>
              </a:rPr>
              <a:t>Positive Home Contact </a:t>
            </a:r>
            <a:r>
              <a:rPr lang="en-US" sz="2000" dirty="0" smtClean="0">
                <a:latin typeface="Arial" pitchFamily="34" charset="0"/>
                <a:cs typeface="Arial" pitchFamily="34" charset="0"/>
              </a:rPr>
              <a:t>requires the physical presence of the probationer during the home contact</a:t>
            </a:r>
          </a:p>
          <a:p>
            <a:pPr marL="914400" lvl="1" indent="-457200">
              <a:buFont typeface="+mj-lt"/>
              <a:buAutoNum type="arabicPeriod"/>
            </a:pPr>
            <a:endParaRPr lang="en-US" sz="2000" dirty="0" smtClean="0">
              <a:latin typeface="Arial" pitchFamily="34" charset="0"/>
              <a:cs typeface="Arial" pitchFamily="34" charset="0"/>
            </a:endParaRPr>
          </a:p>
          <a:p>
            <a:pPr marL="914400" lvl="1" indent="-457200">
              <a:buFont typeface="+mj-lt"/>
              <a:buAutoNum type="arabicPeriod"/>
            </a:pPr>
            <a:r>
              <a:rPr lang="en-US" sz="2000" u="sng" dirty="0" smtClean="0">
                <a:latin typeface="Arial" pitchFamily="34" charset="0"/>
                <a:cs typeface="Arial" pitchFamily="34" charset="0"/>
              </a:rPr>
              <a:t>Home Contact </a:t>
            </a:r>
            <a:r>
              <a:rPr lang="en-US" sz="2000" dirty="0" smtClean="0">
                <a:latin typeface="Arial" pitchFamily="34" charset="0"/>
                <a:cs typeface="Arial" pitchFamily="34" charset="0"/>
              </a:rPr>
              <a:t>is a contact at the probationer’s home without the physical presence of the probationer</a:t>
            </a:r>
          </a:p>
          <a:p>
            <a:pPr lvl="1"/>
            <a:endParaRPr lang="en-US" sz="2400" dirty="0" smtClean="0"/>
          </a:p>
          <a:p>
            <a:pPr lvl="1">
              <a:buNone/>
            </a:pPr>
            <a:endParaRPr lang="en-US" dirty="0" smtClean="0"/>
          </a:p>
          <a:p>
            <a:pPr lvl="1"/>
            <a:endParaRPr lang="en-US" dirty="0" smtClean="0"/>
          </a:p>
          <a:p>
            <a:pPr lvl="1"/>
            <a:endParaRPr lang="en-US" dirty="0" smtClean="0"/>
          </a:p>
        </p:txBody>
      </p:sp>
      <p:sp>
        <p:nvSpPr>
          <p:cNvPr id="5" name="Slide Number Placeholder 4"/>
          <p:cNvSpPr>
            <a:spLocks noGrp="1"/>
          </p:cNvSpPr>
          <p:nvPr>
            <p:ph type="sldNum" sz="quarter" idx="12"/>
          </p:nvPr>
        </p:nvSpPr>
        <p:spPr/>
        <p:txBody>
          <a:bodyPr/>
          <a:lstStyle/>
          <a:p>
            <a:pPr>
              <a:defRPr/>
            </a:pPr>
            <a:fld id="{306787EE-3965-45CD-A3FB-28697A5BF57D}"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Probation Supervision</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351.6 (a) (1-4)</a:t>
            </a:r>
            <a:endParaRPr lang="en-US" sz="4000" dirty="0"/>
          </a:p>
        </p:txBody>
      </p:sp>
      <p:sp>
        <p:nvSpPr>
          <p:cNvPr id="3" name="Content Placeholder 2"/>
          <p:cNvSpPr>
            <a:spLocks noGrp="1"/>
          </p:cNvSpPr>
          <p:nvPr>
            <p:ph sz="half" idx="1"/>
          </p:nvPr>
        </p:nvSpPr>
        <p:spPr/>
        <p:txBody>
          <a:bodyPr/>
          <a:lstStyle/>
          <a:p>
            <a:pPr>
              <a:buNone/>
            </a:pPr>
            <a:r>
              <a:rPr lang="en-US" sz="2400" u="sng" dirty="0" smtClean="0">
                <a:latin typeface="Arial" pitchFamily="34" charset="0"/>
                <a:cs typeface="Arial" pitchFamily="34" charset="0"/>
              </a:rPr>
              <a:t>Contacts for Greatest Risk</a:t>
            </a:r>
          </a:p>
          <a:p>
            <a:pPr marL="457200" indent="-457200">
              <a:buFont typeface="+mj-lt"/>
              <a:buAutoNum type="arabicPeriod"/>
            </a:pPr>
            <a:r>
              <a:rPr lang="en-US" sz="1800" u="sng" dirty="0" smtClean="0">
                <a:latin typeface="Arial" pitchFamily="34" charset="0"/>
                <a:cs typeface="Arial" pitchFamily="34" charset="0"/>
              </a:rPr>
              <a:t>6</a:t>
            </a:r>
            <a:r>
              <a:rPr lang="en-US" sz="1800" dirty="0" smtClean="0">
                <a:latin typeface="Arial" pitchFamily="34" charset="0"/>
                <a:cs typeface="Arial" pitchFamily="34" charset="0"/>
              </a:rPr>
              <a:t> probationer contacts per month, with a minimum of 1 in-person contact per week and 2 probationer contacts per month</a:t>
            </a:r>
          </a:p>
          <a:p>
            <a:pPr marL="457200" indent="-457200">
              <a:buFont typeface="+mj-lt"/>
              <a:buAutoNum type="arabicPeriod"/>
            </a:pPr>
            <a:r>
              <a:rPr lang="en-US" sz="1800" u="sng" dirty="0" smtClean="0">
                <a:latin typeface="Arial" pitchFamily="34" charset="0"/>
                <a:cs typeface="Arial" pitchFamily="34" charset="0"/>
              </a:rPr>
              <a:t>6</a:t>
            </a:r>
            <a:r>
              <a:rPr lang="en-US" sz="1800" dirty="0" smtClean="0">
                <a:latin typeface="Arial" pitchFamily="34" charset="0"/>
                <a:cs typeface="Arial" pitchFamily="34" charset="0"/>
              </a:rPr>
              <a:t> collateral contacts per month-related to criminogenic needs</a:t>
            </a:r>
          </a:p>
          <a:p>
            <a:pPr marL="457200" indent="-457200">
              <a:buFont typeface="+mj-lt"/>
              <a:buAutoNum type="arabicPeriod"/>
            </a:pPr>
            <a:r>
              <a:rPr lang="en-US" sz="1800" u="sng" dirty="0" smtClean="0">
                <a:latin typeface="Arial" pitchFamily="34" charset="0"/>
                <a:cs typeface="Arial" pitchFamily="34" charset="0"/>
              </a:rPr>
              <a:t>1 </a:t>
            </a:r>
            <a:r>
              <a:rPr lang="en-US" sz="1800" dirty="0" smtClean="0">
                <a:latin typeface="Arial" pitchFamily="34" charset="0"/>
                <a:cs typeface="Arial" pitchFamily="34" charset="0"/>
              </a:rPr>
              <a:t>positive home contact each month from case assignment—a positive home contact counts as an in-person contact</a:t>
            </a:r>
            <a:endParaRPr lang="en-US" sz="1800" dirty="0">
              <a:latin typeface="Arial" pitchFamily="34" charset="0"/>
              <a:cs typeface="Arial" pitchFamily="34" charset="0"/>
            </a:endParaRPr>
          </a:p>
        </p:txBody>
      </p:sp>
      <p:sp>
        <p:nvSpPr>
          <p:cNvPr id="4" name="Content Placeholder 3"/>
          <p:cNvSpPr>
            <a:spLocks noGrp="1"/>
          </p:cNvSpPr>
          <p:nvPr>
            <p:ph sz="half" idx="2"/>
          </p:nvPr>
        </p:nvSpPr>
        <p:spPr/>
        <p:txBody>
          <a:bodyPr/>
          <a:lstStyle/>
          <a:p>
            <a:pPr>
              <a:buNone/>
            </a:pPr>
            <a:r>
              <a:rPr lang="en-US" sz="2400" u="sng" dirty="0" smtClean="0">
                <a:latin typeface="Arial" pitchFamily="34" charset="0"/>
                <a:cs typeface="Arial" pitchFamily="34" charset="0"/>
              </a:rPr>
              <a:t>Contacts for High Risk</a:t>
            </a:r>
          </a:p>
          <a:p>
            <a:pPr marL="457200" indent="-457200">
              <a:buFont typeface="+mj-lt"/>
              <a:buAutoNum type="arabicPeriod"/>
            </a:pPr>
            <a:r>
              <a:rPr lang="en-US" sz="1800" u="sng" dirty="0" smtClean="0">
                <a:latin typeface="Arial" pitchFamily="34" charset="0"/>
                <a:cs typeface="Arial" pitchFamily="34" charset="0"/>
              </a:rPr>
              <a:t>1</a:t>
            </a:r>
            <a:r>
              <a:rPr lang="en-US" sz="1800" dirty="0" smtClean="0">
                <a:latin typeface="Arial" pitchFamily="34" charset="0"/>
                <a:cs typeface="Arial" pitchFamily="34" charset="0"/>
              </a:rPr>
              <a:t> in-person contact per week</a:t>
            </a:r>
          </a:p>
          <a:p>
            <a:pPr marL="457200" indent="-457200">
              <a:buFont typeface="+mj-lt"/>
              <a:buAutoNum type="arabicPeriod"/>
            </a:pPr>
            <a:r>
              <a:rPr lang="en-US" sz="1800" u="sng" dirty="0" smtClean="0">
                <a:latin typeface="Arial" pitchFamily="34" charset="0"/>
                <a:cs typeface="Arial" pitchFamily="34" charset="0"/>
              </a:rPr>
              <a:t>6 </a:t>
            </a:r>
            <a:r>
              <a:rPr lang="en-US" sz="1800" dirty="0" smtClean="0">
                <a:latin typeface="Arial" pitchFamily="34" charset="0"/>
                <a:cs typeface="Arial" pitchFamily="34" charset="0"/>
              </a:rPr>
              <a:t>collateral contacts per quarter—related to criminogenic needs</a:t>
            </a:r>
          </a:p>
          <a:p>
            <a:pPr marL="457200" indent="-457200">
              <a:buFont typeface="+mj-lt"/>
              <a:buAutoNum type="arabicPeriod"/>
            </a:pPr>
            <a:r>
              <a:rPr lang="en-US" sz="1800" u="sng" dirty="0" smtClean="0">
                <a:latin typeface="Arial" pitchFamily="34" charset="0"/>
                <a:cs typeface="Arial" pitchFamily="34" charset="0"/>
              </a:rPr>
              <a:t>1</a:t>
            </a:r>
            <a:r>
              <a:rPr lang="en-US" sz="1800" dirty="0" smtClean="0">
                <a:latin typeface="Arial" pitchFamily="34" charset="0"/>
                <a:cs typeface="Arial" pitchFamily="34" charset="0"/>
              </a:rPr>
              <a:t> positive home contact during the 1</a:t>
            </a:r>
            <a:r>
              <a:rPr lang="en-US" sz="1800" baseline="30000" dirty="0" smtClean="0">
                <a:latin typeface="Arial" pitchFamily="34" charset="0"/>
                <a:cs typeface="Arial" pitchFamily="34" charset="0"/>
              </a:rPr>
              <a:t>st</a:t>
            </a:r>
            <a:r>
              <a:rPr lang="en-US" sz="1800" dirty="0" smtClean="0">
                <a:latin typeface="Arial" pitchFamily="34" charset="0"/>
                <a:cs typeface="Arial" pitchFamily="34" charset="0"/>
              </a:rPr>
              <a:t> month from case assignment-thereafter, 3 home contacts per quarter, 2 of which must be positive home contacts—a positive home contact counts as an in-person contact</a:t>
            </a:r>
            <a:endParaRPr lang="en-US" sz="2400"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306787EE-3965-45CD-A3FB-28697A5BF57D}"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Probation Supervision</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351.6 (a) (1-4)</a:t>
            </a:r>
            <a:endParaRPr lang="en-US" sz="4000" dirty="0"/>
          </a:p>
        </p:txBody>
      </p:sp>
      <p:sp>
        <p:nvSpPr>
          <p:cNvPr id="3" name="Content Placeholder 2"/>
          <p:cNvSpPr>
            <a:spLocks noGrp="1"/>
          </p:cNvSpPr>
          <p:nvPr>
            <p:ph sz="half" idx="1"/>
          </p:nvPr>
        </p:nvSpPr>
        <p:spPr/>
        <p:txBody>
          <a:bodyPr/>
          <a:lstStyle/>
          <a:p>
            <a:pPr>
              <a:buNone/>
            </a:pPr>
            <a:r>
              <a:rPr lang="en-US" sz="2400" u="sng" dirty="0" smtClean="0">
                <a:latin typeface="Arial" pitchFamily="34" charset="0"/>
                <a:cs typeface="Arial" pitchFamily="34" charset="0"/>
              </a:rPr>
              <a:t>Contacts for Medium Risk</a:t>
            </a:r>
          </a:p>
          <a:p>
            <a:pPr marL="514350" indent="-514350">
              <a:buFont typeface="+mj-lt"/>
              <a:buAutoNum type="arabicPeriod"/>
            </a:pPr>
            <a:r>
              <a:rPr lang="en-US" sz="1800" u="sng" dirty="0" smtClean="0">
                <a:latin typeface="Arial" pitchFamily="34" charset="0"/>
                <a:cs typeface="Arial" pitchFamily="34" charset="0"/>
              </a:rPr>
              <a:t>2</a:t>
            </a:r>
            <a:r>
              <a:rPr lang="en-US" sz="1800" dirty="0" smtClean="0">
                <a:latin typeface="Arial" pitchFamily="34" charset="0"/>
                <a:cs typeface="Arial" pitchFamily="34" charset="0"/>
              </a:rPr>
              <a:t> probationer contacts per month, with a minimum of 1 in-person contact per month</a:t>
            </a:r>
          </a:p>
          <a:p>
            <a:pPr marL="514350" indent="-514350">
              <a:buFont typeface="+mj-lt"/>
              <a:buAutoNum type="arabicPeriod"/>
            </a:pPr>
            <a:r>
              <a:rPr lang="en-US" sz="1800" u="sng" dirty="0" smtClean="0">
                <a:latin typeface="Arial" pitchFamily="34" charset="0"/>
                <a:cs typeface="Arial" pitchFamily="34" charset="0"/>
              </a:rPr>
              <a:t>2</a:t>
            </a:r>
            <a:r>
              <a:rPr lang="en-US" sz="1800" dirty="0" smtClean="0">
                <a:latin typeface="Arial" pitchFamily="34" charset="0"/>
                <a:cs typeface="Arial" pitchFamily="34" charset="0"/>
              </a:rPr>
              <a:t> collateral contacts per quarter—related to criminogenic needs</a:t>
            </a:r>
          </a:p>
          <a:p>
            <a:pPr marL="514350" indent="-514350">
              <a:buFont typeface="+mj-lt"/>
              <a:buAutoNum type="arabicPeriod"/>
            </a:pPr>
            <a:r>
              <a:rPr lang="en-US" sz="1800" u="sng" dirty="0" smtClean="0">
                <a:latin typeface="Arial" pitchFamily="34" charset="0"/>
                <a:cs typeface="Arial" pitchFamily="34" charset="0"/>
              </a:rPr>
              <a:t>1</a:t>
            </a:r>
            <a:r>
              <a:rPr lang="en-US" sz="1800" dirty="0" smtClean="0">
                <a:latin typeface="Arial" pitchFamily="34" charset="0"/>
                <a:cs typeface="Arial" pitchFamily="34" charset="0"/>
              </a:rPr>
              <a:t> positive home contact during 1</a:t>
            </a:r>
            <a:r>
              <a:rPr lang="en-US" sz="1800" baseline="30000" dirty="0" smtClean="0">
                <a:latin typeface="Arial" pitchFamily="34" charset="0"/>
                <a:cs typeface="Arial" pitchFamily="34" charset="0"/>
              </a:rPr>
              <a:t>st</a:t>
            </a:r>
            <a:r>
              <a:rPr lang="en-US" sz="1800" dirty="0" smtClean="0">
                <a:latin typeface="Arial" pitchFamily="34" charset="0"/>
                <a:cs typeface="Arial" pitchFamily="34" charset="0"/>
              </a:rPr>
              <a:t> 45 days from case assignment—a positive home contact counts as an in-person contact</a:t>
            </a:r>
            <a:endParaRPr lang="en-US" sz="1800" dirty="0">
              <a:latin typeface="Arial" pitchFamily="34" charset="0"/>
              <a:cs typeface="Arial" pitchFamily="34" charset="0"/>
            </a:endParaRPr>
          </a:p>
        </p:txBody>
      </p:sp>
      <p:sp>
        <p:nvSpPr>
          <p:cNvPr id="4" name="Content Placeholder 3"/>
          <p:cNvSpPr>
            <a:spLocks noGrp="1"/>
          </p:cNvSpPr>
          <p:nvPr>
            <p:ph sz="half" idx="2"/>
          </p:nvPr>
        </p:nvSpPr>
        <p:spPr/>
        <p:txBody>
          <a:bodyPr/>
          <a:lstStyle/>
          <a:p>
            <a:pPr>
              <a:buNone/>
            </a:pPr>
            <a:r>
              <a:rPr lang="en-US" sz="2400" u="sng" dirty="0" smtClean="0">
                <a:latin typeface="Arial" pitchFamily="34" charset="0"/>
                <a:cs typeface="Arial" pitchFamily="34" charset="0"/>
              </a:rPr>
              <a:t>Contacts for Low Risk</a:t>
            </a:r>
          </a:p>
          <a:p>
            <a:pPr marL="457200" indent="-457200">
              <a:buFont typeface="+mj-lt"/>
              <a:buAutoNum type="arabicPeriod"/>
            </a:pPr>
            <a:r>
              <a:rPr lang="en-US" sz="1800" u="sng" dirty="0" smtClean="0">
                <a:latin typeface="Arial" pitchFamily="34" charset="0"/>
                <a:cs typeface="Arial" pitchFamily="34" charset="0"/>
              </a:rPr>
              <a:t>1</a:t>
            </a:r>
            <a:r>
              <a:rPr lang="en-US" sz="1800" dirty="0" smtClean="0">
                <a:latin typeface="Arial" pitchFamily="34" charset="0"/>
                <a:cs typeface="Arial" pitchFamily="34" charset="0"/>
              </a:rPr>
              <a:t> contact per month</a:t>
            </a:r>
          </a:p>
          <a:p>
            <a:pPr marL="457200" indent="-457200">
              <a:buFont typeface="+mj-lt"/>
              <a:buAutoNum type="arabicPeriod"/>
            </a:pPr>
            <a:r>
              <a:rPr lang="en-US" sz="1800" dirty="0" smtClean="0">
                <a:latin typeface="Arial" pitchFamily="34" charset="0"/>
                <a:cs typeface="Arial" pitchFamily="34" charset="0"/>
              </a:rPr>
              <a:t>Collateral contacts as needed</a:t>
            </a:r>
          </a:p>
          <a:p>
            <a:pPr marL="457200" indent="-457200">
              <a:buFont typeface="+mj-lt"/>
              <a:buAutoNum type="arabicPeriod"/>
            </a:pPr>
            <a:r>
              <a:rPr lang="en-US" sz="1800" dirty="0" smtClean="0">
                <a:latin typeface="Arial" pitchFamily="34" charset="0"/>
                <a:cs typeface="Arial" pitchFamily="34" charset="0"/>
              </a:rPr>
              <a:t>Home contacts as needed</a:t>
            </a:r>
          </a:p>
          <a:p>
            <a:endParaRPr lang="en-US" dirty="0" smtClean="0"/>
          </a:p>
        </p:txBody>
      </p:sp>
      <p:sp>
        <p:nvSpPr>
          <p:cNvPr id="5" name="Slide Number Placeholder 4"/>
          <p:cNvSpPr>
            <a:spLocks noGrp="1"/>
          </p:cNvSpPr>
          <p:nvPr>
            <p:ph type="sldNum" sz="quarter" idx="12"/>
          </p:nvPr>
        </p:nvSpPr>
        <p:spPr/>
        <p:txBody>
          <a:bodyPr/>
          <a:lstStyle/>
          <a:p>
            <a:pPr>
              <a:defRPr/>
            </a:pPr>
            <a:fld id="{306787EE-3965-45CD-A3FB-28697A5BF57D}"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Stabilization Period</a:t>
            </a:r>
            <a:endParaRPr lang="en-US" b="1" dirty="0">
              <a:latin typeface="Arial" pitchFamily="34" charset="0"/>
              <a:cs typeface="Arial" pitchFamily="34" charset="0"/>
            </a:endParaRPr>
          </a:p>
        </p:txBody>
      </p:sp>
      <p:sp>
        <p:nvSpPr>
          <p:cNvPr id="3" name="Content Placeholder 2"/>
          <p:cNvSpPr>
            <a:spLocks noGrp="1"/>
          </p:cNvSpPr>
          <p:nvPr>
            <p:ph idx="1"/>
          </p:nvPr>
        </p:nvSpPr>
        <p:spPr/>
        <p:txBody>
          <a:bodyPr/>
          <a:lstStyle/>
          <a:p>
            <a:pPr lvl="0">
              <a:buFont typeface="Wingdings" pitchFamily="2" charset="2"/>
              <a:buChar char="ü"/>
            </a:pPr>
            <a:r>
              <a:rPr lang="en-US" sz="2000" dirty="0" smtClean="0">
                <a:latin typeface="Arial" pitchFamily="34" charset="0"/>
                <a:cs typeface="Arial" pitchFamily="34" charset="0"/>
              </a:rPr>
              <a:t>Stabilization period means the first three (3) months of juvenile probation supervision and three-six (3-6) months of adult probation supervision as a Greatest Risk or High Risk probationer during which the probationer is assessed for compliance with the conditions of probation and the case plan.</a:t>
            </a:r>
          </a:p>
          <a:p>
            <a:pPr lvl="0">
              <a:buNone/>
            </a:pPr>
            <a:endParaRPr lang="en-US" sz="2000" dirty="0" smtClean="0">
              <a:latin typeface="Arial" pitchFamily="34" charset="0"/>
              <a:cs typeface="Arial" pitchFamily="34" charset="0"/>
            </a:endParaRPr>
          </a:p>
          <a:p>
            <a:pPr lvl="0">
              <a:buFont typeface="Wingdings" pitchFamily="2" charset="2"/>
              <a:buChar char="ü"/>
            </a:pPr>
            <a:r>
              <a:rPr lang="en-US" sz="2000" dirty="0" smtClean="0">
                <a:latin typeface="Arial" pitchFamily="34" charset="0"/>
                <a:cs typeface="Arial" pitchFamily="34" charset="0"/>
              </a:rPr>
              <a:t>Stabilization periods are not necessary for Medium and Low Risk cases, as by definition, they are relatively stable.</a:t>
            </a:r>
          </a:p>
          <a:p>
            <a:pPr lvl="0">
              <a:buFont typeface="Wingdings" pitchFamily="2" charset="2"/>
              <a:buChar char="ü"/>
            </a:pPr>
            <a:endParaRPr lang="en-US" sz="2000" dirty="0" smtClean="0">
              <a:latin typeface="Arial" pitchFamily="34" charset="0"/>
              <a:cs typeface="Arial" pitchFamily="34" charset="0"/>
            </a:endParaRPr>
          </a:p>
          <a:p>
            <a:pPr lvl="0">
              <a:buFont typeface="Wingdings" pitchFamily="2" charset="2"/>
              <a:buChar char="ü"/>
            </a:pPr>
            <a:r>
              <a:rPr lang="en-US" sz="2000" dirty="0" smtClean="0">
                <a:latin typeface="Arial" pitchFamily="34" charset="0"/>
                <a:cs typeface="Arial" pitchFamily="34" charset="0"/>
              </a:rPr>
              <a:t>Stabilization period is the minimum amount of time during which the probation officer is able to assess the probationer for compliance  before Merit Credit may be considered</a:t>
            </a:r>
          </a:p>
          <a:p>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Merit Credit Eligibility</a:t>
            </a:r>
            <a:endParaRPr lang="en-US" dirty="0"/>
          </a:p>
        </p:txBody>
      </p:sp>
      <p:sp>
        <p:nvSpPr>
          <p:cNvPr id="3" name="Content Placeholder 2"/>
          <p:cNvSpPr>
            <a:spLocks noGrp="1"/>
          </p:cNvSpPr>
          <p:nvPr>
            <p:ph idx="1"/>
          </p:nvPr>
        </p:nvSpPr>
        <p:spPr>
          <a:xfrm>
            <a:off x="685800" y="1752600"/>
            <a:ext cx="7772400" cy="4343400"/>
          </a:xfrm>
        </p:spPr>
        <p:txBody>
          <a:bodyPr/>
          <a:lstStyle/>
          <a:p>
            <a:pPr lvl="0"/>
            <a:r>
              <a:rPr lang="en-US" sz="2000" dirty="0" smtClean="0">
                <a:latin typeface="Arial" pitchFamily="34" charset="0"/>
                <a:cs typeface="Arial" pitchFamily="34" charset="0"/>
              </a:rPr>
              <a:t>Merit credit means a protocol by which </a:t>
            </a:r>
            <a:r>
              <a:rPr lang="en-US" sz="2000" u="sng" dirty="0" smtClean="0">
                <a:latin typeface="Arial" pitchFamily="34" charset="0"/>
                <a:cs typeface="Arial" pitchFamily="34" charset="0"/>
              </a:rPr>
              <a:t>Greatest Risk, High Risk or Medium Risk </a:t>
            </a:r>
            <a:r>
              <a:rPr lang="en-US" sz="2000" dirty="0" smtClean="0">
                <a:latin typeface="Arial" pitchFamily="34" charset="0"/>
                <a:cs typeface="Arial" pitchFamily="34" charset="0"/>
              </a:rPr>
              <a:t>probationers, who are in compliance with their conditions of probation and achieving their case plan goals, may be considered for a reduction in contacts by their probation officer, or eligible for other forms of incentives as determined by local probation departments.  Merit credits reflect sustained and measurable achievement and must be documented in the case file.</a:t>
            </a:r>
          </a:p>
          <a:p>
            <a:pPr lvl="0"/>
            <a:r>
              <a:rPr lang="en-US" sz="2000" dirty="0" smtClean="0">
                <a:latin typeface="Arial" pitchFamily="34" charset="0"/>
                <a:cs typeface="Arial" pitchFamily="34" charset="0"/>
              </a:rPr>
              <a:t>Merit credit activities are defined as </a:t>
            </a:r>
            <a:r>
              <a:rPr lang="en-US" sz="2000" u="sng" dirty="0" smtClean="0">
                <a:latin typeface="Arial" pitchFamily="34" charset="0"/>
                <a:cs typeface="Arial" pitchFamily="34" charset="0"/>
              </a:rPr>
              <a:t>victim restoration measures, employment retention, educational achievement, sustained program participation, program completion, or pro-social community activities.  </a:t>
            </a:r>
            <a:r>
              <a:rPr lang="en-US" sz="2000" dirty="0" smtClean="0">
                <a:latin typeface="Arial" pitchFamily="34" charset="0"/>
                <a:cs typeface="Arial" pitchFamily="34" charset="0"/>
              </a:rPr>
              <a:t>Merit credit activities are directly related to the probationer’s identified criminogenic needs, conditions of probation and case plan.</a:t>
            </a:r>
          </a:p>
          <a:p>
            <a:endParaRPr lang="en-US" sz="20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Merit Credit Activities</a:t>
            </a:r>
            <a:endParaRPr lang="en-US" b="1" dirty="0">
              <a:latin typeface="Arial" pitchFamily="34" charset="0"/>
              <a:cs typeface="Arial" pitchFamily="34" charset="0"/>
            </a:endParaRPr>
          </a:p>
        </p:txBody>
      </p:sp>
      <p:sp>
        <p:nvSpPr>
          <p:cNvPr id="3" name="Content Placeholder 2"/>
          <p:cNvSpPr>
            <a:spLocks noGrp="1"/>
          </p:cNvSpPr>
          <p:nvPr>
            <p:ph idx="1"/>
          </p:nvPr>
        </p:nvSpPr>
        <p:spPr>
          <a:xfrm>
            <a:off x="685800" y="1981200"/>
            <a:ext cx="7772400" cy="4343400"/>
          </a:xfrm>
        </p:spPr>
        <p:txBody>
          <a:bodyPr/>
          <a:lstStyle/>
          <a:p>
            <a:pPr marL="514350" indent="-514350">
              <a:buFont typeface="+mj-lt"/>
              <a:buAutoNum type="arabicPeriod"/>
            </a:pPr>
            <a:r>
              <a:rPr lang="en-US" sz="2000" u="sng" dirty="0" smtClean="0">
                <a:latin typeface="Arial" pitchFamily="34" charset="0"/>
                <a:cs typeface="Arial" pitchFamily="34" charset="0"/>
              </a:rPr>
              <a:t>Educational Achievement </a:t>
            </a:r>
            <a:r>
              <a:rPr lang="en-US" sz="2000" dirty="0" smtClean="0">
                <a:latin typeface="Arial" pitchFamily="34" charset="0"/>
                <a:cs typeface="Arial" pitchFamily="34" charset="0"/>
              </a:rPr>
              <a:t>is </a:t>
            </a:r>
            <a:r>
              <a:rPr lang="en-US" sz="2000" u="sng" dirty="0" smtClean="0">
                <a:latin typeface="Arial" pitchFamily="34" charset="0"/>
                <a:cs typeface="Arial" pitchFamily="34" charset="0"/>
              </a:rPr>
              <a:t>measurable and documented </a:t>
            </a:r>
            <a:r>
              <a:rPr lang="en-US" sz="2000" dirty="0" smtClean="0">
                <a:latin typeface="Arial" pitchFamily="34" charset="0"/>
                <a:cs typeface="Arial" pitchFamily="34" charset="0"/>
              </a:rPr>
              <a:t>educational or vocational achievement</a:t>
            </a:r>
          </a:p>
          <a:p>
            <a:pPr marL="514350" indent="-514350">
              <a:buFont typeface="+mj-lt"/>
              <a:buAutoNum type="arabicPeriod"/>
            </a:pPr>
            <a:r>
              <a:rPr lang="en-US" sz="2000" u="sng" dirty="0" smtClean="0">
                <a:latin typeface="Arial" pitchFamily="34" charset="0"/>
                <a:cs typeface="Arial" pitchFamily="34" charset="0"/>
              </a:rPr>
              <a:t>Employment Retention </a:t>
            </a:r>
            <a:r>
              <a:rPr lang="en-US" sz="2000" dirty="0" smtClean="0">
                <a:latin typeface="Arial" pitchFamily="34" charset="0"/>
                <a:cs typeface="Arial" pitchFamily="34" charset="0"/>
              </a:rPr>
              <a:t>is sustaining </a:t>
            </a:r>
            <a:r>
              <a:rPr lang="en-US" sz="2000" u="sng" dirty="0" smtClean="0">
                <a:latin typeface="Arial" pitchFamily="34" charset="0"/>
                <a:cs typeface="Arial" pitchFamily="34" charset="0"/>
              </a:rPr>
              <a:t>documented </a:t>
            </a:r>
            <a:r>
              <a:rPr lang="en-US" sz="2000" dirty="0" smtClean="0">
                <a:latin typeface="Arial" pitchFamily="34" charset="0"/>
                <a:cs typeface="Arial" pitchFamily="34" charset="0"/>
              </a:rPr>
              <a:t>employment</a:t>
            </a:r>
          </a:p>
          <a:p>
            <a:pPr marL="514350" indent="-514350">
              <a:buFont typeface="+mj-lt"/>
              <a:buAutoNum type="arabicPeriod"/>
            </a:pPr>
            <a:r>
              <a:rPr lang="en-US" sz="2000" u="sng" dirty="0" smtClean="0">
                <a:latin typeface="Arial" pitchFamily="34" charset="0"/>
                <a:cs typeface="Arial" pitchFamily="34" charset="0"/>
              </a:rPr>
              <a:t>Program Completion </a:t>
            </a:r>
            <a:r>
              <a:rPr lang="en-US" sz="2000" dirty="0" smtClean="0">
                <a:latin typeface="Arial" pitchFamily="34" charset="0"/>
                <a:cs typeface="Arial" pitchFamily="34" charset="0"/>
              </a:rPr>
              <a:t>is </a:t>
            </a:r>
            <a:r>
              <a:rPr lang="en-US" sz="2000" u="sng" dirty="0" smtClean="0">
                <a:latin typeface="Arial" pitchFamily="34" charset="0"/>
                <a:cs typeface="Arial" pitchFamily="34" charset="0"/>
              </a:rPr>
              <a:t>documentatio</a:t>
            </a:r>
            <a:r>
              <a:rPr lang="en-US" sz="2000" dirty="0" smtClean="0">
                <a:latin typeface="Arial" pitchFamily="34" charset="0"/>
                <a:cs typeface="Arial" pitchFamily="34" charset="0"/>
              </a:rPr>
              <a:t>n of completing all program requirements</a:t>
            </a:r>
          </a:p>
          <a:p>
            <a:pPr marL="514350" indent="-514350">
              <a:buFont typeface="+mj-lt"/>
              <a:buAutoNum type="arabicPeriod"/>
            </a:pPr>
            <a:r>
              <a:rPr lang="en-US" sz="2000" u="sng" dirty="0" smtClean="0">
                <a:latin typeface="Arial" pitchFamily="34" charset="0"/>
                <a:cs typeface="Arial" pitchFamily="34" charset="0"/>
              </a:rPr>
              <a:t>Pro-Social Community Activities </a:t>
            </a:r>
            <a:r>
              <a:rPr lang="en-US" sz="2000" dirty="0" smtClean="0">
                <a:latin typeface="Arial" pitchFamily="34" charset="0"/>
                <a:cs typeface="Arial" pitchFamily="34" charset="0"/>
              </a:rPr>
              <a:t>must be extended, consistent participation that can be </a:t>
            </a:r>
            <a:r>
              <a:rPr lang="en-US" sz="2000" u="sng" dirty="0" smtClean="0">
                <a:latin typeface="Arial" pitchFamily="34" charset="0"/>
                <a:cs typeface="Arial" pitchFamily="34" charset="0"/>
              </a:rPr>
              <a:t>measured and documented</a:t>
            </a:r>
          </a:p>
          <a:p>
            <a:pPr marL="514350" indent="-514350">
              <a:buFont typeface="+mj-lt"/>
              <a:buAutoNum type="arabicPeriod"/>
            </a:pPr>
            <a:r>
              <a:rPr lang="en-US" sz="2000" u="sng" dirty="0" smtClean="0">
                <a:latin typeface="Arial" pitchFamily="34" charset="0"/>
                <a:cs typeface="Arial" pitchFamily="34" charset="0"/>
              </a:rPr>
              <a:t>Sustained Program Participation </a:t>
            </a:r>
            <a:r>
              <a:rPr lang="en-US" sz="2000" dirty="0" smtClean="0">
                <a:latin typeface="Arial" pitchFamily="34" charset="0"/>
                <a:cs typeface="Arial" pitchFamily="34" charset="0"/>
              </a:rPr>
              <a:t>must have consistent attendance and meaningful participation that can be </a:t>
            </a:r>
            <a:r>
              <a:rPr lang="en-US" sz="2000" u="sng" dirty="0" smtClean="0">
                <a:latin typeface="Arial" pitchFamily="34" charset="0"/>
                <a:cs typeface="Arial" pitchFamily="34" charset="0"/>
              </a:rPr>
              <a:t>documented</a:t>
            </a:r>
          </a:p>
          <a:p>
            <a:pPr marL="514350" indent="-514350">
              <a:buFont typeface="+mj-lt"/>
              <a:buAutoNum type="arabicPeriod"/>
            </a:pPr>
            <a:r>
              <a:rPr lang="en-US" sz="2000" u="sng" dirty="0" smtClean="0">
                <a:latin typeface="Arial" pitchFamily="34" charset="0"/>
                <a:cs typeface="Arial" pitchFamily="34" charset="0"/>
              </a:rPr>
              <a:t>Victim Restoration Measures </a:t>
            </a:r>
            <a:r>
              <a:rPr lang="en-US" sz="2000" dirty="0" smtClean="0">
                <a:latin typeface="Arial" pitchFamily="34" charset="0"/>
                <a:cs typeface="Arial" pitchFamily="34" charset="0"/>
              </a:rPr>
              <a:t>can include restitution, community service, apology letters, other restorative practices and must also be </a:t>
            </a:r>
            <a:r>
              <a:rPr lang="en-US" sz="2000" u="sng" dirty="0" smtClean="0">
                <a:latin typeface="Arial" pitchFamily="34" charset="0"/>
                <a:cs typeface="Arial" pitchFamily="34" charset="0"/>
              </a:rPr>
              <a:t>documented</a:t>
            </a:r>
            <a:endParaRPr lang="en-US" sz="2000" u="sn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Arial" pitchFamily="34" charset="0"/>
                <a:cs typeface="Arial" pitchFamily="34" charset="0"/>
              </a:rPr>
              <a:t>Stabilization Period and Merit Credit Eligibility-how it works</a:t>
            </a:r>
            <a:endParaRPr lang="en-US" sz="3600" dirty="0"/>
          </a:p>
        </p:txBody>
      </p:sp>
      <p:sp>
        <p:nvSpPr>
          <p:cNvPr id="3" name="Content Placeholder 2"/>
          <p:cNvSpPr>
            <a:spLocks noGrp="1"/>
          </p:cNvSpPr>
          <p:nvPr>
            <p:ph idx="1"/>
          </p:nvPr>
        </p:nvSpPr>
        <p:spPr/>
        <p:txBody>
          <a:bodyPr/>
          <a:lstStyle/>
          <a:p>
            <a:r>
              <a:rPr lang="en-US" sz="1600" b="1" u="sng" dirty="0" smtClean="0">
                <a:latin typeface="Arial" pitchFamily="34" charset="0"/>
                <a:cs typeface="Arial" pitchFamily="34" charset="0"/>
              </a:rPr>
              <a:t>For Greatest Risk</a:t>
            </a:r>
            <a:r>
              <a:rPr lang="en-US" sz="1600" dirty="0" smtClean="0">
                <a:latin typeface="Arial" pitchFamily="34" charset="0"/>
                <a:cs typeface="Arial" pitchFamily="34" charset="0"/>
              </a:rPr>
              <a:t>: Following the stabilization period (3 months for juveniles and 3-6 months for adults), and if the probationer is compliant with the conditions of probation and case plan, and there is documentation of merit credit activities, </a:t>
            </a:r>
            <a:r>
              <a:rPr lang="en-US" sz="1600" u="sng" dirty="0" smtClean="0">
                <a:latin typeface="Arial" pitchFamily="34" charset="0"/>
                <a:cs typeface="Arial" pitchFamily="34" charset="0"/>
              </a:rPr>
              <a:t>the probationer may be credited with up to a maximum of 1 probationer contact per month </a:t>
            </a:r>
            <a:r>
              <a:rPr lang="en-US" sz="1600" dirty="0" smtClean="0">
                <a:latin typeface="Arial" pitchFamily="34" charset="0"/>
                <a:cs typeface="Arial" pitchFamily="34" charset="0"/>
              </a:rPr>
              <a:t>on an on-going basis unless rescinded.  Merit credit activities are defined as the following: (1) Victim Restoration Measures; (2) Employment Retention; (3) Educational Achievement; (4) Sustained Program Participation; (5) Program Completion; or (6) Pro-Social Community Activities.</a:t>
            </a:r>
          </a:p>
          <a:p>
            <a:endParaRPr lang="en-US" sz="1600" dirty="0" smtClean="0">
              <a:latin typeface="Arial" pitchFamily="34" charset="0"/>
              <a:cs typeface="Arial" pitchFamily="34" charset="0"/>
            </a:endParaRPr>
          </a:p>
          <a:p>
            <a:r>
              <a:rPr lang="en-US" sz="1600" b="1" u="sng" dirty="0" smtClean="0">
                <a:latin typeface="Arial" pitchFamily="34" charset="0"/>
                <a:cs typeface="Arial" pitchFamily="34" charset="0"/>
              </a:rPr>
              <a:t>For High Risk</a:t>
            </a:r>
            <a:r>
              <a:rPr lang="en-US" sz="1600" dirty="0" smtClean="0">
                <a:latin typeface="Arial" pitchFamily="34" charset="0"/>
                <a:cs typeface="Arial" pitchFamily="34" charset="0"/>
              </a:rPr>
              <a:t>: Following the stabilization period (3 months for juveniles and 3-6 months for adults), and if the probationer is compliant with the conditions of probation and case plan, and there is documentation of merit credit activities, </a:t>
            </a:r>
            <a:r>
              <a:rPr lang="en-US" sz="1600" u="sng" dirty="0" smtClean="0">
                <a:latin typeface="Arial" pitchFamily="34" charset="0"/>
                <a:cs typeface="Arial" pitchFamily="34" charset="0"/>
              </a:rPr>
              <a:t>the probationer may be credited with up to a maximum of 1 in-person contact per month </a:t>
            </a:r>
            <a:r>
              <a:rPr lang="en-US" sz="1600" dirty="0" smtClean="0">
                <a:latin typeface="Arial" pitchFamily="34" charset="0"/>
                <a:cs typeface="Arial" pitchFamily="34" charset="0"/>
              </a:rPr>
              <a:t>on an on-going basis unless rescinded.  Merit credit activities are defined as the following: (1) Victim Restoration Measures; (2) Employment Retention; (3) Educational Achievement; (4) Sustained Program Participation; (5) Program Completion; or (6) Pro-Social Community Activities.</a:t>
            </a:r>
          </a:p>
          <a:p>
            <a:endParaRPr lang="en-US" sz="16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Arial" pitchFamily="34" charset="0"/>
                <a:cs typeface="Arial" pitchFamily="34" charset="0"/>
              </a:rPr>
              <a:t>Stabilization Period and Merit Credit Eligibility-how it works</a:t>
            </a:r>
            <a:endParaRPr lang="en-US" sz="3600" dirty="0"/>
          </a:p>
        </p:txBody>
      </p:sp>
      <p:sp>
        <p:nvSpPr>
          <p:cNvPr id="3" name="Content Placeholder 2"/>
          <p:cNvSpPr>
            <a:spLocks noGrp="1"/>
          </p:cNvSpPr>
          <p:nvPr>
            <p:ph idx="1"/>
          </p:nvPr>
        </p:nvSpPr>
        <p:spPr/>
        <p:txBody>
          <a:bodyPr/>
          <a:lstStyle/>
          <a:p>
            <a:r>
              <a:rPr lang="en-US" sz="1800" b="1" u="sng" dirty="0" smtClean="0">
                <a:latin typeface="Arial" pitchFamily="34" charset="0"/>
                <a:cs typeface="Arial" pitchFamily="34" charset="0"/>
              </a:rPr>
              <a:t>For Medium Risk</a:t>
            </a:r>
            <a:r>
              <a:rPr lang="en-US" sz="1800" dirty="0" smtClean="0">
                <a:latin typeface="Arial" pitchFamily="34" charset="0"/>
                <a:cs typeface="Arial" pitchFamily="34" charset="0"/>
              </a:rPr>
              <a:t>: </a:t>
            </a:r>
            <a:r>
              <a:rPr lang="en-US" sz="2000" dirty="0" smtClean="0">
                <a:latin typeface="Arial" pitchFamily="34" charset="0"/>
                <a:cs typeface="Arial" pitchFamily="34" charset="0"/>
              </a:rPr>
              <a:t>Documentation of the following may be </a:t>
            </a:r>
            <a:r>
              <a:rPr lang="en-US" sz="2000" u="sng" dirty="0" smtClean="0">
                <a:latin typeface="Arial" pitchFamily="34" charset="0"/>
                <a:cs typeface="Arial" pitchFamily="34" charset="0"/>
              </a:rPr>
              <a:t>credited toward up to 1 probationer contact per month</a:t>
            </a:r>
            <a:r>
              <a:rPr lang="en-US" sz="2000" dirty="0" smtClean="0">
                <a:latin typeface="Arial" pitchFamily="34" charset="0"/>
                <a:cs typeface="Arial" pitchFamily="34" charset="0"/>
              </a:rPr>
              <a:t>.   Merit credit activities are defined as the following:  (1) Victim Restoration Measures; (2) Employment Retention; (3) Educational Achievement; (4) Sustained Program Participation; (5) Program Completion or (6) Pro-Social Community Activities.</a:t>
            </a:r>
          </a:p>
          <a:p>
            <a:endParaRPr lang="en-US" sz="2000" dirty="0" smtClean="0">
              <a:latin typeface="Arial" pitchFamily="34" charset="0"/>
              <a:cs typeface="Arial" pitchFamily="34" charset="0"/>
            </a:endParaRPr>
          </a:p>
          <a:p>
            <a:r>
              <a:rPr lang="en-US" sz="2000" b="1" u="sng" dirty="0" smtClean="0">
                <a:latin typeface="Arial" pitchFamily="34" charset="0"/>
                <a:cs typeface="Arial" pitchFamily="34" charset="0"/>
              </a:rPr>
              <a:t>For Low Risk</a:t>
            </a:r>
            <a:r>
              <a:rPr lang="en-US" sz="2000" dirty="0" smtClean="0">
                <a:latin typeface="Arial" pitchFamily="34" charset="0"/>
                <a:cs typeface="Arial" pitchFamily="34" charset="0"/>
              </a:rPr>
              <a:t>: </a:t>
            </a:r>
            <a:r>
              <a:rPr lang="en-US" sz="2000" u="sng" dirty="0" smtClean="0">
                <a:latin typeface="Arial" pitchFamily="34" charset="0"/>
                <a:cs typeface="Arial" pitchFamily="34" charset="0"/>
              </a:rPr>
              <a:t>No merit credit </a:t>
            </a:r>
            <a:r>
              <a:rPr lang="en-US" sz="2000" dirty="0" smtClean="0">
                <a:latin typeface="Arial" pitchFamily="34" charset="0"/>
                <a:cs typeface="Arial" pitchFamily="34" charset="0"/>
              </a:rPr>
              <a:t>may be applied to the one contact per month that is statutorily required.</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Probation Supervision</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351.6 (b) </a:t>
            </a:r>
            <a:endParaRPr lang="en-US" sz="4000" dirty="0"/>
          </a:p>
        </p:txBody>
      </p:sp>
      <p:sp>
        <p:nvSpPr>
          <p:cNvPr id="3" name="Content Placeholder 2"/>
          <p:cNvSpPr>
            <a:spLocks noGrp="1"/>
          </p:cNvSpPr>
          <p:nvPr>
            <p:ph idx="1"/>
          </p:nvPr>
        </p:nvSpPr>
        <p:spPr/>
        <p:txBody>
          <a:bodyPr/>
          <a:lstStyle/>
          <a:p>
            <a:pPr>
              <a:buNone/>
            </a:pPr>
            <a:r>
              <a:rPr lang="en-US" sz="2800" u="sng" dirty="0" smtClean="0">
                <a:latin typeface="Arial" pitchFamily="34" charset="0"/>
                <a:cs typeface="Arial" pitchFamily="34" charset="0"/>
              </a:rPr>
              <a:t>Juvenile Contact Substitution</a:t>
            </a:r>
          </a:p>
          <a:p>
            <a:pPr>
              <a:buNone/>
            </a:pPr>
            <a:r>
              <a:rPr lang="en-US" sz="2800" dirty="0" smtClean="0">
                <a:latin typeface="Arial" pitchFamily="34" charset="0"/>
                <a:cs typeface="Arial" pitchFamily="34" charset="0"/>
              </a:rPr>
              <a:t>	</a:t>
            </a:r>
          </a:p>
          <a:p>
            <a:pPr>
              <a:buNone/>
            </a:pPr>
            <a:r>
              <a:rPr lang="en-US" sz="2800" dirty="0" smtClean="0">
                <a:latin typeface="Arial" pitchFamily="34" charset="0"/>
                <a:cs typeface="Arial" pitchFamily="34" charset="0"/>
              </a:rPr>
              <a:t>	The intent is </a:t>
            </a:r>
            <a:r>
              <a:rPr lang="en-US" sz="2800" u="sng" dirty="0" smtClean="0">
                <a:latin typeface="Arial" pitchFamily="34" charset="0"/>
                <a:cs typeface="Arial" pitchFamily="34" charset="0"/>
              </a:rPr>
              <a:t>not</a:t>
            </a:r>
            <a:r>
              <a:rPr lang="en-US" sz="2800" dirty="0" smtClean="0">
                <a:latin typeface="Arial" pitchFamily="34" charset="0"/>
                <a:cs typeface="Arial" pitchFamily="34" charset="0"/>
              </a:rPr>
              <a:t> to reduce quantity of contacts but to restructure contacts to support the juvenile and his/her family while engaged in short-term community based evidence based treatment programs</a:t>
            </a:r>
          </a:p>
          <a:p>
            <a:pPr>
              <a:buNone/>
            </a:pPr>
            <a:endParaRPr lang="en-US" sz="2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Probation Supervision</a:t>
            </a:r>
            <a:br>
              <a:rPr lang="en-US" b="1" dirty="0" smtClean="0">
                <a:latin typeface="Arial" pitchFamily="34" charset="0"/>
                <a:cs typeface="Arial" pitchFamily="34" charset="0"/>
              </a:rPr>
            </a:br>
            <a:r>
              <a:rPr lang="en-US" b="1" dirty="0" smtClean="0">
                <a:latin typeface="Arial" pitchFamily="34" charset="0"/>
                <a:cs typeface="Arial" pitchFamily="34" charset="0"/>
              </a:rPr>
              <a:t>Section 351.6 (b) </a:t>
            </a:r>
            <a:endParaRPr lang="en-US" dirty="0"/>
          </a:p>
        </p:txBody>
      </p:sp>
      <p:sp>
        <p:nvSpPr>
          <p:cNvPr id="3" name="Content Placeholder 2"/>
          <p:cNvSpPr>
            <a:spLocks noGrp="1"/>
          </p:cNvSpPr>
          <p:nvPr>
            <p:ph idx="1"/>
          </p:nvPr>
        </p:nvSpPr>
        <p:spPr>
          <a:xfrm>
            <a:off x="685800" y="1981200"/>
            <a:ext cx="7772400" cy="4572000"/>
          </a:xfrm>
        </p:spPr>
        <p:txBody>
          <a:bodyPr/>
          <a:lstStyle/>
          <a:p>
            <a:pPr>
              <a:buNone/>
            </a:pPr>
            <a:r>
              <a:rPr lang="en-US" sz="2400" u="sng" dirty="0" smtClean="0">
                <a:latin typeface="Arial" pitchFamily="34" charset="0"/>
                <a:cs typeface="Arial" pitchFamily="34" charset="0"/>
              </a:rPr>
              <a:t>Juvenile Contact Substitution</a:t>
            </a:r>
          </a:p>
          <a:p>
            <a:r>
              <a:rPr lang="en-US" sz="2000" dirty="0" smtClean="0">
                <a:latin typeface="Arial" pitchFamily="34" charset="0"/>
                <a:cs typeface="Arial" pitchFamily="34" charset="0"/>
              </a:rPr>
              <a:t>Available at the discretion of the department</a:t>
            </a:r>
          </a:p>
          <a:p>
            <a:r>
              <a:rPr lang="en-US" sz="2000" dirty="0" smtClean="0">
                <a:latin typeface="Arial" pitchFamily="34" charset="0"/>
                <a:cs typeface="Arial" pitchFamily="34" charset="0"/>
              </a:rPr>
              <a:t>Applies only to JD and PINS cases under age 18 at time of disposition</a:t>
            </a:r>
          </a:p>
          <a:p>
            <a:r>
              <a:rPr lang="en-US" sz="2000" dirty="0" smtClean="0">
                <a:latin typeface="Arial" pitchFamily="34" charset="0"/>
                <a:cs typeface="Arial" pitchFamily="34" charset="0"/>
              </a:rPr>
              <a:t>Lasts no longer than 6 months</a:t>
            </a:r>
          </a:p>
          <a:p>
            <a:r>
              <a:rPr lang="en-US" sz="2000" dirty="0" smtClean="0">
                <a:latin typeface="Arial" pitchFamily="34" charset="0"/>
                <a:cs typeface="Arial" pitchFamily="34" charset="0"/>
              </a:rPr>
              <a:t>Requires participation in a community-based program which is </a:t>
            </a:r>
            <a:r>
              <a:rPr lang="en-US" sz="2000" u="sng" dirty="0" smtClean="0">
                <a:latin typeface="Arial" pitchFamily="34" charset="0"/>
                <a:cs typeface="Arial" pitchFamily="34" charset="0"/>
              </a:rPr>
              <a:t>evidence-based </a:t>
            </a:r>
            <a:r>
              <a:rPr lang="en-US" sz="2000" dirty="0" smtClean="0">
                <a:latin typeface="Arial" pitchFamily="34" charset="0"/>
                <a:cs typeface="Arial" pitchFamily="34" charset="0"/>
              </a:rPr>
              <a:t> (program must be known and approved by the department and effective in addressing criminogenic needs)</a:t>
            </a:r>
            <a:endParaRPr lang="en-US" sz="2000" u="sng" dirty="0" smtClean="0">
              <a:latin typeface="Arial" pitchFamily="34" charset="0"/>
              <a:cs typeface="Arial" pitchFamily="34" charset="0"/>
            </a:endParaRPr>
          </a:p>
          <a:p>
            <a:r>
              <a:rPr lang="en-US" sz="2000" dirty="0" smtClean="0">
                <a:latin typeface="Arial" pitchFamily="34" charset="0"/>
                <a:cs typeface="Arial" pitchFamily="34" charset="0"/>
              </a:rPr>
              <a:t>Allows for substitution of up to 50% of required contacts with probation officer by community-based program</a:t>
            </a:r>
          </a:p>
          <a:p>
            <a:r>
              <a:rPr lang="en-US" sz="2000" dirty="0" smtClean="0">
                <a:latin typeface="Arial" pitchFamily="34" charset="0"/>
                <a:cs typeface="Arial" pitchFamily="34" charset="0"/>
              </a:rPr>
              <a:t>One of the required collateral contacts by probation officer must be with the community-based program that is making the substitute contact </a:t>
            </a:r>
          </a:p>
          <a:p>
            <a:endParaRPr lang="en-US" sz="2400" dirty="0" smtClean="0"/>
          </a:p>
          <a:p>
            <a:endParaRPr lang="en-US" sz="2400" dirty="0" smtClean="0"/>
          </a:p>
          <a:p>
            <a:endParaRPr lang="en-US" sz="2400" dirty="0" smtClean="0"/>
          </a:p>
          <a:p>
            <a:endParaRPr lang="en-US" sz="2400" dirty="0" smtClean="0"/>
          </a:p>
          <a:p>
            <a:endParaRPr lang="en-US" sz="24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Probation Supervision</a:t>
            </a:r>
            <a:br>
              <a:rPr lang="en-US" b="1" dirty="0" smtClean="0">
                <a:latin typeface="Arial" pitchFamily="34" charset="0"/>
                <a:cs typeface="Arial" pitchFamily="34" charset="0"/>
              </a:rPr>
            </a:br>
            <a:r>
              <a:rPr lang="en-US" b="1" dirty="0" smtClean="0">
                <a:latin typeface="Arial" pitchFamily="34" charset="0"/>
                <a:cs typeface="Arial" pitchFamily="34" charset="0"/>
              </a:rPr>
              <a:t>Section 351.6 (c) </a:t>
            </a:r>
            <a:endParaRPr lang="en-US" dirty="0"/>
          </a:p>
        </p:txBody>
      </p:sp>
      <p:sp>
        <p:nvSpPr>
          <p:cNvPr id="3" name="Content Placeholder 2"/>
          <p:cNvSpPr>
            <a:spLocks noGrp="1"/>
          </p:cNvSpPr>
          <p:nvPr>
            <p:ph idx="1"/>
          </p:nvPr>
        </p:nvSpPr>
        <p:spPr>
          <a:xfrm>
            <a:off x="685800" y="1981200"/>
            <a:ext cx="7772400" cy="4419600"/>
          </a:xfrm>
        </p:spPr>
        <p:txBody>
          <a:bodyPr/>
          <a:lstStyle/>
          <a:p>
            <a:pPr>
              <a:buNone/>
            </a:pPr>
            <a:r>
              <a:rPr lang="en-US" sz="2800" u="sng" dirty="0" smtClean="0">
                <a:latin typeface="Arial" pitchFamily="34" charset="0"/>
                <a:cs typeface="Arial" pitchFamily="34" charset="0"/>
              </a:rPr>
              <a:t>Administrative Cases</a:t>
            </a:r>
          </a:p>
          <a:p>
            <a:pPr>
              <a:buNone/>
            </a:pPr>
            <a:r>
              <a:rPr lang="en-US" sz="2000" dirty="0" smtClean="0">
                <a:latin typeface="Arial" pitchFamily="34" charset="0"/>
                <a:cs typeface="Arial" pitchFamily="34" charset="0"/>
              </a:rPr>
              <a:t>Can include cases with any assigned supervision level who are unavailable for Active Supervision</a:t>
            </a:r>
          </a:p>
          <a:p>
            <a:pPr>
              <a:buNone/>
            </a:pPr>
            <a:endParaRPr lang="en-US" sz="2000" u="sng" dirty="0" smtClean="0">
              <a:latin typeface="Arial" pitchFamily="34" charset="0"/>
              <a:cs typeface="Arial" pitchFamily="34" charset="0"/>
            </a:endParaRPr>
          </a:p>
          <a:p>
            <a:pPr>
              <a:buNone/>
            </a:pPr>
            <a:r>
              <a:rPr lang="en-US" sz="2000" u="sng" dirty="0" smtClean="0">
                <a:latin typeface="Arial" pitchFamily="34" charset="0"/>
                <a:cs typeface="Arial" pitchFamily="34" charset="0"/>
              </a:rPr>
              <a:t>Contacts for Administrative Cases</a:t>
            </a:r>
          </a:p>
          <a:p>
            <a:pPr marL="457200" indent="-457200">
              <a:buNone/>
            </a:pPr>
            <a:r>
              <a:rPr lang="en-US" sz="1600" dirty="0" smtClean="0">
                <a:latin typeface="Arial" pitchFamily="34" charset="0"/>
                <a:cs typeface="Arial" pitchFamily="34" charset="0"/>
              </a:rPr>
              <a:t>	</a:t>
            </a:r>
            <a:r>
              <a:rPr lang="en-US" sz="1600" u="sng" dirty="0" smtClean="0">
                <a:latin typeface="Arial" pitchFamily="34" charset="0"/>
                <a:cs typeface="Arial" pitchFamily="34" charset="0"/>
              </a:rPr>
              <a:t>1</a:t>
            </a:r>
            <a:r>
              <a:rPr lang="en-US" sz="1600" dirty="0" smtClean="0">
                <a:latin typeface="Arial" pitchFamily="34" charset="0"/>
                <a:cs typeface="Arial" pitchFamily="34" charset="0"/>
              </a:rPr>
              <a:t> Contact per month (specific contacts allowed for absconder cases)</a:t>
            </a:r>
          </a:p>
          <a:p>
            <a:pPr marL="457200" indent="-457200">
              <a:buNone/>
            </a:pPr>
            <a:r>
              <a:rPr lang="en-US" sz="1600" dirty="0" smtClean="0">
                <a:latin typeface="Arial" pitchFamily="34" charset="0"/>
                <a:cs typeface="Arial" pitchFamily="34" charset="0"/>
              </a:rPr>
              <a:t> </a:t>
            </a:r>
          </a:p>
          <a:p>
            <a:pPr>
              <a:buNone/>
            </a:pPr>
            <a:r>
              <a:rPr lang="en-US" sz="2000" u="sng" dirty="0" smtClean="0">
                <a:latin typeface="Arial" pitchFamily="34" charset="0"/>
                <a:cs typeface="Arial" pitchFamily="34" charset="0"/>
              </a:rPr>
              <a:t>Types of Administrative Cases include:</a:t>
            </a:r>
          </a:p>
          <a:p>
            <a:pPr lvl="1"/>
            <a:r>
              <a:rPr lang="en-US" sz="1400" dirty="0" smtClean="0">
                <a:latin typeface="Arial" pitchFamily="34" charset="0"/>
                <a:cs typeface="Arial" pitchFamily="34" charset="0"/>
              </a:rPr>
              <a:t>Absconders</a:t>
            </a:r>
          </a:p>
          <a:p>
            <a:pPr lvl="1"/>
            <a:r>
              <a:rPr lang="en-US" sz="1400" dirty="0" smtClean="0">
                <a:latin typeface="Arial" pitchFamily="34" charset="0"/>
                <a:cs typeface="Arial" pitchFamily="34" charset="0"/>
              </a:rPr>
              <a:t>Hospitalization</a:t>
            </a:r>
          </a:p>
          <a:p>
            <a:pPr lvl="1"/>
            <a:r>
              <a:rPr lang="en-US" sz="1400" dirty="0" smtClean="0">
                <a:latin typeface="Arial" pitchFamily="34" charset="0"/>
                <a:cs typeface="Arial" pitchFamily="34" charset="0"/>
              </a:rPr>
              <a:t>Interstate cases</a:t>
            </a:r>
          </a:p>
          <a:p>
            <a:pPr lvl="1"/>
            <a:r>
              <a:rPr lang="en-US" sz="1400" dirty="0" smtClean="0">
                <a:latin typeface="Arial" pitchFamily="34" charset="0"/>
                <a:cs typeface="Arial" pitchFamily="34" charset="0"/>
              </a:rPr>
              <a:t>Incarcerated</a:t>
            </a:r>
          </a:p>
          <a:p>
            <a:pPr lvl="1"/>
            <a:r>
              <a:rPr lang="en-US" sz="1400" dirty="0" smtClean="0">
                <a:latin typeface="Arial" pitchFamily="34" charset="0"/>
                <a:cs typeface="Arial" pitchFamily="34" charset="0"/>
              </a:rPr>
              <a:t>Residential program</a:t>
            </a:r>
          </a:p>
          <a:p>
            <a:pPr lvl="1"/>
            <a:r>
              <a:rPr lang="en-US" sz="1400" dirty="0" smtClean="0">
                <a:latin typeface="Arial" pitchFamily="34" charset="0"/>
                <a:cs typeface="Arial" pitchFamily="34" charset="0"/>
              </a:rPr>
              <a:t>ICE cases</a:t>
            </a: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447800"/>
          </a:xfrm>
        </p:spPr>
        <p:txBody>
          <a:bodyPr/>
          <a:lstStyle/>
          <a:p>
            <a:r>
              <a:rPr lang="en-US" b="1" dirty="0" smtClean="0">
                <a:latin typeface="Arial" pitchFamily="34" charset="0"/>
                <a:cs typeface="Arial" pitchFamily="34" charset="0"/>
              </a:rPr>
              <a:t>Probation Supervision</a:t>
            </a:r>
            <a:br>
              <a:rPr lang="en-US" b="1" dirty="0" smtClean="0">
                <a:latin typeface="Arial" pitchFamily="34" charset="0"/>
                <a:cs typeface="Arial" pitchFamily="34" charset="0"/>
              </a:rPr>
            </a:br>
            <a:r>
              <a:rPr lang="en-US" b="1" dirty="0" smtClean="0">
                <a:latin typeface="Arial" pitchFamily="34" charset="0"/>
                <a:cs typeface="Arial" pitchFamily="34" charset="0"/>
              </a:rPr>
              <a:t>Section 351.6 (d) </a:t>
            </a:r>
            <a:endParaRPr lang="en-US" dirty="0"/>
          </a:p>
        </p:txBody>
      </p:sp>
      <p:sp>
        <p:nvSpPr>
          <p:cNvPr id="3" name="Content Placeholder 2"/>
          <p:cNvSpPr>
            <a:spLocks noGrp="1"/>
          </p:cNvSpPr>
          <p:nvPr>
            <p:ph idx="1"/>
          </p:nvPr>
        </p:nvSpPr>
        <p:spPr>
          <a:xfrm>
            <a:off x="685800" y="1752600"/>
            <a:ext cx="7772400" cy="4800600"/>
          </a:xfrm>
        </p:spPr>
        <p:txBody>
          <a:bodyPr/>
          <a:lstStyle/>
          <a:p>
            <a:pPr>
              <a:buNone/>
            </a:pPr>
            <a:r>
              <a:rPr lang="en-US" sz="2000" u="sng" dirty="0" smtClean="0">
                <a:latin typeface="Arial" pitchFamily="34" charset="0"/>
                <a:cs typeface="Arial" pitchFamily="34" charset="0"/>
              </a:rPr>
              <a:t>Periodic Reassessment/Case Reviews</a:t>
            </a:r>
          </a:p>
          <a:p>
            <a:pPr>
              <a:buNone/>
            </a:pPr>
            <a:endParaRPr lang="en-US" sz="2000" u="sng" dirty="0" smtClean="0">
              <a:latin typeface="Arial" pitchFamily="34" charset="0"/>
              <a:cs typeface="Arial" pitchFamily="34" charset="0"/>
            </a:endParaRPr>
          </a:p>
          <a:p>
            <a:r>
              <a:rPr lang="en-US" sz="1800" dirty="0" smtClean="0">
                <a:latin typeface="Arial" pitchFamily="34" charset="0"/>
                <a:cs typeface="Arial" pitchFamily="34" charset="0"/>
              </a:rPr>
              <a:t>Purpose is redefined to ‘reassess probationer progress (or lack of) in achieving the goals identified in the case plan and his/her compliance with conditions of probation’</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Allows for objective, quantitative input into case planning decisions</a:t>
            </a:r>
          </a:p>
          <a:p>
            <a:pPr>
              <a:buNone/>
            </a:pP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For Active juvenile Family Court cases-every three (3) months</a:t>
            </a:r>
          </a:p>
          <a:p>
            <a:pPr>
              <a:buNone/>
            </a:pP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For Active Criminal Court cases and adult Family Court cases-every six (6) months</a:t>
            </a:r>
          </a:p>
          <a:p>
            <a:pPr>
              <a:buNone/>
            </a:pP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For Administrative Cases-every twelve (12) months</a:t>
            </a: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Probation Supervision</a:t>
            </a:r>
            <a:br>
              <a:rPr lang="en-US" b="1" dirty="0" smtClean="0">
                <a:latin typeface="Arial" pitchFamily="34" charset="0"/>
                <a:cs typeface="Arial" pitchFamily="34" charset="0"/>
              </a:rPr>
            </a:br>
            <a:r>
              <a:rPr lang="en-US" b="1" dirty="0" smtClean="0">
                <a:latin typeface="Arial" pitchFamily="34" charset="0"/>
                <a:cs typeface="Arial" pitchFamily="34" charset="0"/>
              </a:rPr>
              <a:t>Section 351.6 (d) cont. </a:t>
            </a:r>
            <a:endParaRPr lang="en-US" dirty="0"/>
          </a:p>
        </p:txBody>
      </p:sp>
      <p:sp>
        <p:nvSpPr>
          <p:cNvPr id="3" name="Content Placeholder 2"/>
          <p:cNvSpPr>
            <a:spLocks noGrp="1"/>
          </p:cNvSpPr>
          <p:nvPr>
            <p:ph idx="1"/>
          </p:nvPr>
        </p:nvSpPr>
        <p:spPr>
          <a:xfrm>
            <a:off x="685800" y="1981200"/>
            <a:ext cx="7772400" cy="4343400"/>
          </a:xfrm>
        </p:spPr>
        <p:txBody>
          <a:bodyPr/>
          <a:lstStyle/>
          <a:p>
            <a:pPr>
              <a:buNone/>
            </a:pPr>
            <a:r>
              <a:rPr lang="en-US" sz="2800" u="sng" dirty="0" smtClean="0">
                <a:latin typeface="Arial" pitchFamily="34" charset="0"/>
                <a:cs typeface="Arial" pitchFamily="34" charset="0"/>
              </a:rPr>
              <a:t>Periodic Reassessment/Case Reviews</a:t>
            </a:r>
          </a:p>
          <a:p>
            <a:pPr>
              <a:buNone/>
            </a:pPr>
            <a:endParaRPr lang="en-US" sz="2400" u="sng" dirty="0" smtClean="0">
              <a:latin typeface="Arial" pitchFamily="34" charset="0"/>
              <a:cs typeface="Arial" pitchFamily="34" charset="0"/>
            </a:endParaRPr>
          </a:p>
          <a:p>
            <a:pPr>
              <a:buNone/>
            </a:pPr>
            <a:r>
              <a:rPr lang="en-US" sz="2400" dirty="0" smtClean="0">
                <a:latin typeface="Arial" pitchFamily="34" charset="0"/>
                <a:cs typeface="Arial" pitchFamily="34" charset="0"/>
              </a:rPr>
              <a:t>Step One:</a:t>
            </a:r>
          </a:p>
          <a:p>
            <a:pPr marL="457200" indent="-457200">
              <a:buFont typeface="+mj-lt"/>
              <a:buAutoNum type="arabicPeriod"/>
            </a:pPr>
            <a:r>
              <a:rPr lang="en-US" sz="2400" dirty="0" smtClean="0">
                <a:latin typeface="Arial" pitchFamily="34" charset="0"/>
                <a:cs typeface="Arial" pitchFamily="34" charset="0"/>
              </a:rPr>
              <a:t>Reassess using reassessment/case review instrument—the initial provides a baseline point to measure against</a:t>
            </a:r>
          </a:p>
          <a:p>
            <a:pPr marL="457200" indent="-457200">
              <a:buFont typeface="+mj-lt"/>
              <a:buAutoNum type="arabicPeriod"/>
            </a:pPr>
            <a:r>
              <a:rPr lang="en-US" sz="2400" dirty="0" smtClean="0">
                <a:latin typeface="Arial" pitchFamily="34" charset="0"/>
                <a:cs typeface="Arial" pitchFamily="34" charset="0"/>
              </a:rPr>
              <a:t>Review compliance with contact requirements</a:t>
            </a:r>
          </a:p>
          <a:p>
            <a:pPr marL="457200" indent="-457200">
              <a:buFont typeface="+mj-lt"/>
              <a:buAutoNum type="arabicPeriod"/>
            </a:pPr>
            <a:r>
              <a:rPr lang="en-US" sz="2400" dirty="0" smtClean="0">
                <a:latin typeface="Arial" pitchFamily="34" charset="0"/>
                <a:cs typeface="Arial" pitchFamily="34" charset="0"/>
              </a:rPr>
              <a:t>Review Merit Credit activities, if applicable</a:t>
            </a:r>
          </a:p>
          <a:p>
            <a:pPr marL="457200" indent="-457200">
              <a:buFont typeface="+mj-lt"/>
              <a:buAutoNum type="arabicPeriod"/>
            </a:pPr>
            <a:r>
              <a:rPr lang="en-US" sz="2400" dirty="0" smtClean="0">
                <a:latin typeface="Arial" pitchFamily="34" charset="0"/>
                <a:cs typeface="Arial" pitchFamily="34" charset="0"/>
              </a:rPr>
              <a:t>Review compliance with conditions of probation and case plan achievement</a:t>
            </a:r>
          </a:p>
          <a:p>
            <a:pPr>
              <a:buNone/>
            </a:pPr>
            <a:endParaRPr lang="en-US" sz="2400" u="sng"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Probation Supervision</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351.6 (d) cont. </a:t>
            </a:r>
            <a:endParaRPr lang="en-US" sz="4000" dirty="0"/>
          </a:p>
        </p:txBody>
      </p:sp>
      <p:sp>
        <p:nvSpPr>
          <p:cNvPr id="3" name="Content Placeholder 2"/>
          <p:cNvSpPr>
            <a:spLocks noGrp="1"/>
          </p:cNvSpPr>
          <p:nvPr>
            <p:ph idx="1"/>
          </p:nvPr>
        </p:nvSpPr>
        <p:spPr/>
        <p:txBody>
          <a:bodyPr/>
          <a:lstStyle/>
          <a:p>
            <a:pPr>
              <a:buNone/>
            </a:pPr>
            <a:r>
              <a:rPr lang="en-US" sz="2800" u="sng" dirty="0" smtClean="0">
                <a:latin typeface="Arial" pitchFamily="34" charset="0"/>
                <a:cs typeface="Arial" pitchFamily="34" charset="0"/>
              </a:rPr>
              <a:t>Periodic Reassessment/Case Reviews</a:t>
            </a:r>
          </a:p>
          <a:p>
            <a:pPr>
              <a:buNone/>
            </a:pPr>
            <a:endParaRPr lang="en-US" u="sng" dirty="0" smtClean="0">
              <a:latin typeface="Arial" pitchFamily="34" charset="0"/>
              <a:cs typeface="Arial" pitchFamily="34" charset="0"/>
            </a:endParaRPr>
          </a:p>
          <a:p>
            <a:pPr>
              <a:buNone/>
            </a:pPr>
            <a:r>
              <a:rPr lang="en-US" sz="2400" dirty="0" smtClean="0">
                <a:latin typeface="Arial" pitchFamily="34" charset="0"/>
                <a:cs typeface="Arial" pitchFamily="34" charset="0"/>
              </a:rPr>
              <a:t>Step Two:</a:t>
            </a:r>
          </a:p>
          <a:p>
            <a:pPr marL="457200" indent="-457200">
              <a:buNone/>
            </a:pPr>
            <a:r>
              <a:rPr lang="en-US" sz="2400" dirty="0" smtClean="0">
                <a:latin typeface="Arial" pitchFamily="34" charset="0"/>
                <a:cs typeface="Arial" pitchFamily="34" charset="0"/>
              </a:rPr>
              <a:t>Consider the case for the following possible options:</a:t>
            </a:r>
          </a:p>
          <a:p>
            <a:pPr marL="857250" lvl="1" indent="-457200"/>
            <a:r>
              <a:rPr lang="en-US" sz="2400" dirty="0" smtClean="0">
                <a:latin typeface="Arial" pitchFamily="34" charset="0"/>
                <a:cs typeface="Arial" pitchFamily="34" charset="0"/>
              </a:rPr>
              <a:t>Case Plan modification?</a:t>
            </a:r>
          </a:p>
          <a:p>
            <a:pPr marL="857250" lvl="1" indent="-457200"/>
            <a:r>
              <a:rPr lang="en-US" sz="2400" dirty="0" smtClean="0">
                <a:latin typeface="Arial" pitchFamily="34" charset="0"/>
                <a:cs typeface="Arial" pitchFamily="34" charset="0"/>
              </a:rPr>
              <a:t>Reclassification to another supervision level?</a:t>
            </a:r>
          </a:p>
          <a:p>
            <a:pPr marL="857250" lvl="1" indent="-457200"/>
            <a:r>
              <a:rPr lang="en-US" sz="2400" dirty="0" smtClean="0">
                <a:latin typeface="Arial" pitchFamily="34" charset="0"/>
                <a:cs typeface="Arial" pitchFamily="34" charset="0"/>
              </a:rPr>
              <a:t>Conditions of Probation modification?</a:t>
            </a:r>
          </a:p>
          <a:p>
            <a:pPr marL="857250" lvl="1" indent="-457200"/>
            <a:r>
              <a:rPr lang="en-US" sz="2400" dirty="0" smtClean="0">
                <a:latin typeface="Arial" pitchFamily="34" charset="0"/>
                <a:cs typeface="Arial" pitchFamily="34" charset="0"/>
              </a:rPr>
              <a:t>Merit Credit eligibility, where applicable?</a:t>
            </a:r>
          </a:p>
          <a:p>
            <a:pPr marL="857250" lvl="1" indent="-457200"/>
            <a:endParaRPr lang="en-US" sz="1600" dirty="0" smtClean="0">
              <a:latin typeface="Arial" pitchFamily="34" charset="0"/>
              <a:cs typeface="Arial" pitchFamily="34" charset="0"/>
            </a:endParaRPr>
          </a:p>
          <a:p>
            <a:pPr lvl="1"/>
            <a:endParaRPr lang="en-US" sz="16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295400"/>
          </a:xfrm>
        </p:spPr>
        <p:txBody>
          <a:bodyPr/>
          <a:lstStyle/>
          <a:p>
            <a:r>
              <a:rPr lang="en-US" sz="3600" b="1" dirty="0" smtClean="0">
                <a:latin typeface="Arial" pitchFamily="34" charset="0"/>
                <a:cs typeface="Arial" pitchFamily="34" charset="0"/>
              </a:rPr>
              <a:t>Probation Supervision Practices</a:t>
            </a:r>
            <a:br>
              <a:rPr lang="en-US" sz="3600" b="1" dirty="0" smtClean="0">
                <a:latin typeface="Arial" pitchFamily="34" charset="0"/>
                <a:cs typeface="Arial" pitchFamily="34" charset="0"/>
              </a:rPr>
            </a:br>
            <a:r>
              <a:rPr lang="en-US" sz="3600" b="1" dirty="0" smtClean="0">
                <a:latin typeface="Arial" pitchFamily="34" charset="0"/>
                <a:cs typeface="Arial" pitchFamily="34" charset="0"/>
              </a:rPr>
              <a:t>Section 351.7 (a-f)</a:t>
            </a:r>
            <a:endParaRPr lang="en-US" sz="3600" b="1" dirty="0">
              <a:latin typeface="Arial" pitchFamily="34" charset="0"/>
              <a:cs typeface="Arial" pitchFamily="34" charset="0"/>
            </a:endParaRPr>
          </a:p>
        </p:txBody>
      </p:sp>
      <p:sp>
        <p:nvSpPr>
          <p:cNvPr id="3" name="Content Placeholder 2"/>
          <p:cNvSpPr>
            <a:spLocks noGrp="1"/>
          </p:cNvSpPr>
          <p:nvPr>
            <p:ph idx="1"/>
          </p:nvPr>
        </p:nvSpPr>
        <p:spPr>
          <a:xfrm>
            <a:off x="685800" y="1676400"/>
            <a:ext cx="7772400" cy="4953000"/>
          </a:xfrm>
        </p:spPr>
        <p:txBody>
          <a:bodyPr/>
          <a:lstStyle/>
          <a:p>
            <a:pPr>
              <a:buNone/>
            </a:pPr>
            <a:r>
              <a:rPr lang="en-US" sz="2800" dirty="0" smtClean="0">
                <a:latin typeface="Arial" pitchFamily="34" charset="0"/>
                <a:cs typeface="Arial" pitchFamily="34" charset="0"/>
              </a:rPr>
              <a:t>	Specific probation supervision practices include</a:t>
            </a:r>
            <a:r>
              <a:rPr lang="en-US" dirty="0" smtClean="0">
                <a:latin typeface="Arial" pitchFamily="34" charset="0"/>
                <a:cs typeface="Arial" pitchFamily="34" charset="0"/>
              </a:rPr>
              <a:t>:</a:t>
            </a:r>
          </a:p>
          <a:p>
            <a:pPr>
              <a:buNone/>
            </a:pPr>
            <a:endParaRPr lang="en-US" dirty="0" smtClean="0">
              <a:latin typeface="Arial" pitchFamily="34" charset="0"/>
              <a:cs typeface="Arial" pitchFamily="34" charset="0"/>
            </a:endParaRPr>
          </a:p>
          <a:p>
            <a:pPr lvl="1">
              <a:buNone/>
            </a:pPr>
            <a:r>
              <a:rPr lang="en-US" sz="1800" dirty="0" smtClean="0">
                <a:latin typeface="Arial" pitchFamily="34" charset="0"/>
                <a:cs typeface="Arial" pitchFamily="34" charset="0"/>
              </a:rPr>
              <a:t>(a)</a:t>
            </a:r>
            <a:r>
              <a:rPr lang="en-US" sz="1800" u="sng" dirty="0" smtClean="0">
                <a:latin typeface="Arial" pitchFamily="34" charset="0"/>
                <a:cs typeface="Arial" pitchFamily="34" charset="0"/>
              </a:rPr>
              <a:t> Victims Services </a:t>
            </a:r>
            <a:r>
              <a:rPr lang="en-US" sz="1800" dirty="0" smtClean="0">
                <a:latin typeface="Arial" pitchFamily="34" charset="0"/>
                <a:cs typeface="Arial" pitchFamily="34" charset="0"/>
              </a:rPr>
              <a:t>(restitution, notification, information, referrals for assistance)</a:t>
            </a:r>
          </a:p>
          <a:p>
            <a:pPr lvl="1">
              <a:buNone/>
            </a:pPr>
            <a:endParaRPr lang="en-US" sz="1800" dirty="0" smtClean="0">
              <a:latin typeface="Arial" pitchFamily="34" charset="0"/>
              <a:cs typeface="Arial" pitchFamily="34" charset="0"/>
            </a:endParaRPr>
          </a:p>
          <a:p>
            <a:pPr lvl="1">
              <a:buNone/>
            </a:pPr>
            <a:r>
              <a:rPr lang="en-US" sz="1800" dirty="0" smtClean="0">
                <a:latin typeface="Arial" pitchFamily="34" charset="0"/>
                <a:cs typeface="Arial" pitchFamily="34" charset="0"/>
              </a:rPr>
              <a:t>(b) </a:t>
            </a:r>
            <a:r>
              <a:rPr lang="en-US" sz="1800" u="sng" dirty="0" smtClean="0">
                <a:latin typeface="Arial" pitchFamily="34" charset="0"/>
                <a:cs typeface="Arial" pitchFamily="34" charset="0"/>
              </a:rPr>
              <a:t>Probationer Referrals </a:t>
            </a:r>
            <a:r>
              <a:rPr lang="en-US" sz="1800" dirty="0" smtClean="0">
                <a:latin typeface="Arial" pitchFamily="34" charset="0"/>
                <a:cs typeface="Arial" pitchFamily="34" charset="0"/>
              </a:rPr>
              <a:t>(probation officer role in addressing resistance; matching probationer to program; higher risk probationers referred to higher intensity programs; providing assessment information to program)</a:t>
            </a:r>
          </a:p>
          <a:p>
            <a:pPr lvl="1">
              <a:buNone/>
            </a:pPr>
            <a:endParaRPr lang="en-US" sz="1800" dirty="0" smtClean="0">
              <a:latin typeface="Arial" pitchFamily="34" charset="0"/>
              <a:cs typeface="Arial" pitchFamily="34" charset="0"/>
            </a:endParaRPr>
          </a:p>
          <a:p>
            <a:pPr lvl="1">
              <a:buNone/>
            </a:pPr>
            <a:r>
              <a:rPr lang="en-US" sz="1800" dirty="0" smtClean="0">
                <a:latin typeface="Arial" pitchFamily="34" charset="0"/>
                <a:cs typeface="Arial" pitchFamily="34" charset="0"/>
              </a:rPr>
              <a:t>(c) </a:t>
            </a:r>
            <a:r>
              <a:rPr lang="en-US" sz="1800" u="sng" dirty="0" smtClean="0">
                <a:latin typeface="Arial" pitchFamily="34" charset="0"/>
                <a:cs typeface="Arial" pitchFamily="34" charset="0"/>
              </a:rPr>
              <a:t>Risk Management </a:t>
            </a:r>
            <a:r>
              <a:rPr lang="en-US" sz="1800" dirty="0" smtClean="0">
                <a:latin typeface="Arial" pitchFamily="34" charset="0"/>
                <a:cs typeface="Arial" pitchFamily="34" charset="0"/>
              </a:rPr>
              <a:t>(monitoring probationer activities; reviewing conditions of probation; documentation)</a:t>
            </a:r>
          </a:p>
          <a:p>
            <a:pPr lvl="1">
              <a:buNone/>
            </a:pPr>
            <a:endParaRPr lang="en-US"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Probation Supervision</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351.7 (d) cont. </a:t>
            </a:r>
            <a:endParaRPr lang="en-US" sz="4000" dirty="0"/>
          </a:p>
        </p:txBody>
      </p:sp>
      <p:sp>
        <p:nvSpPr>
          <p:cNvPr id="3" name="Content Placeholder 2"/>
          <p:cNvSpPr>
            <a:spLocks noGrp="1"/>
          </p:cNvSpPr>
          <p:nvPr>
            <p:ph idx="1"/>
          </p:nvPr>
        </p:nvSpPr>
        <p:spPr>
          <a:xfrm>
            <a:off x="685800" y="1981200"/>
            <a:ext cx="7772400" cy="4343400"/>
          </a:xfrm>
        </p:spPr>
        <p:txBody>
          <a:bodyPr/>
          <a:lstStyle/>
          <a:p>
            <a:pPr>
              <a:buNone/>
            </a:pPr>
            <a:r>
              <a:rPr lang="en-US" dirty="0" smtClean="0">
                <a:latin typeface="Arial" pitchFamily="34" charset="0"/>
                <a:cs typeface="Arial" pitchFamily="34" charset="0"/>
              </a:rPr>
              <a:t>	</a:t>
            </a:r>
            <a:r>
              <a:rPr lang="en-US" sz="2400" dirty="0" smtClean="0">
                <a:latin typeface="Arial" pitchFamily="34" charset="0"/>
                <a:cs typeface="Arial" pitchFamily="34" charset="0"/>
              </a:rPr>
              <a:t>Specific probation supervision practices include:</a:t>
            </a:r>
          </a:p>
          <a:p>
            <a:pPr marL="342900" lvl="1" indent="-342900">
              <a:buNone/>
            </a:pPr>
            <a:endParaRPr lang="en-US" sz="2400" dirty="0" smtClean="0">
              <a:latin typeface="Arial" pitchFamily="34" charset="0"/>
              <a:cs typeface="Arial" pitchFamily="34" charset="0"/>
            </a:endParaRPr>
          </a:p>
          <a:p>
            <a:pPr marL="342900" lvl="1" indent="-342900">
              <a:buNone/>
            </a:pPr>
            <a:r>
              <a:rPr lang="en-US" sz="1800" dirty="0" smtClean="0">
                <a:latin typeface="Arial" pitchFamily="34" charset="0"/>
                <a:cs typeface="Arial" pitchFamily="34" charset="0"/>
              </a:rPr>
              <a:t>(d) </a:t>
            </a:r>
            <a:r>
              <a:rPr lang="en-US" sz="1800" u="sng" dirty="0" smtClean="0">
                <a:latin typeface="Arial" pitchFamily="34" charset="0"/>
                <a:cs typeface="Arial" pitchFamily="34" charset="0"/>
              </a:rPr>
              <a:t>Risk Reduction </a:t>
            </a:r>
            <a:r>
              <a:rPr lang="en-US" sz="1800" dirty="0" smtClean="0">
                <a:latin typeface="Arial" pitchFamily="34" charset="0"/>
                <a:cs typeface="Arial" pitchFamily="34" charset="0"/>
              </a:rPr>
              <a:t>(use of assessment information; monitoring achievements and challenges in case plan; using incentives; using Merit Credits; using graduated sanctions; swift and certain graduated responses; modifying Conditions of Probation)</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(e) </a:t>
            </a:r>
            <a:r>
              <a:rPr lang="en-US" sz="1800" u="sng" dirty="0" smtClean="0">
                <a:latin typeface="Arial" pitchFamily="34" charset="0"/>
                <a:cs typeface="Arial" pitchFamily="34" charset="0"/>
              </a:rPr>
              <a:t>Technology </a:t>
            </a:r>
            <a:r>
              <a:rPr lang="en-US" sz="1800" dirty="0" smtClean="0">
                <a:latin typeface="Arial" pitchFamily="34" charset="0"/>
                <a:cs typeface="Arial" pitchFamily="34" charset="0"/>
              </a:rPr>
              <a:t>(Ignition Interlock, GPS, computers, video-conference, electronic monitoring) should be used to enhance supervision, not replace</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(f) </a:t>
            </a:r>
            <a:r>
              <a:rPr lang="en-US" sz="1800" u="sng" dirty="0" smtClean="0">
                <a:latin typeface="Arial" pitchFamily="34" charset="0"/>
                <a:cs typeface="Arial" pitchFamily="34" charset="0"/>
              </a:rPr>
              <a:t>Supervisory Directives </a:t>
            </a:r>
            <a:r>
              <a:rPr lang="en-US" sz="1800" dirty="0" smtClean="0">
                <a:latin typeface="Arial" pitchFamily="34" charset="0"/>
                <a:cs typeface="Arial" pitchFamily="34" charset="0"/>
              </a:rPr>
              <a:t>(use of written departmental policies giving specific instructions for probationers to follow)</a:t>
            </a:r>
          </a:p>
          <a:p>
            <a:pPr>
              <a:buNone/>
            </a:pPr>
            <a:endParaRPr lang="en-US" sz="1800" dirty="0" smtClean="0">
              <a:latin typeface="Arial" pitchFamily="34" charset="0"/>
              <a:cs typeface="Arial" pitchFamily="34" charset="0"/>
            </a:endParaRPr>
          </a:p>
          <a:p>
            <a:endParaRPr lang="en-US" sz="2400" dirty="0" smtClean="0">
              <a:latin typeface="Arial" pitchFamily="34" charset="0"/>
              <a:cs typeface="Arial" pitchFamily="34" charset="0"/>
            </a:endParaRPr>
          </a:p>
          <a:p>
            <a:pPr>
              <a:buNone/>
            </a:pPr>
            <a:endParaRPr lang="en-US" sz="2800" dirty="0"/>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Inter- and Intra- State transfers</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351.8</a:t>
            </a:r>
            <a:endParaRPr lang="en-US" sz="4000" b="1"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sz="2800" dirty="0" smtClean="0">
                <a:latin typeface="Arial" pitchFamily="34" charset="0"/>
                <a:cs typeface="Arial" pitchFamily="34" charset="0"/>
              </a:rPr>
              <a:t>State Laws</a:t>
            </a:r>
          </a:p>
          <a:p>
            <a:r>
              <a:rPr lang="en-US" sz="2800" dirty="0" smtClean="0">
                <a:latin typeface="Arial" pitchFamily="34" charset="0"/>
                <a:cs typeface="Arial" pitchFamily="34" charset="0"/>
              </a:rPr>
              <a:t>OPCA Rule 349</a:t>
            </a:r>
          </a:p>
          <a:p>
            <a:r>
              <a:rPr lang="en-US" sz="2800" dirty="0" smtClean="0">
                <a:latin typeface="Arial" pitchFamily="34" charset="0"/>
                <a:cs typeface="Arial" pitchFamily="34" charset="0"/>
              </a:rPr>
              <a:t>Interstate Compact for Adult Offender Supervision (ICAOS)</a:t>
            </a:r>
          </a:p>
          <a:p>
            <a:r>
              <a:rPr lang="en-US" sz="2800" dirty="0" smtClean="0">
                <a:latin typeface="Arial" pitchFamily="34" charset="0"/>
                <a:cs typeface="Arial" pitchFamily="34" charset="0"/>
              </a:rPr>
              <a:t>Interstate Compact for Juveniles (ICJ)</a:t>
            </a:r>
          </a:p>
          <a:p>
            <a:r>
              <a:rPr lang="en-US" sz="2800" dirty="0" smtClean="0">
                <a:latin typeface="Arial" pitchFamily="34" charset="0"/>
                <a:cs typeface="Arial" pitchFamily="34" charset="0"/>
              </a:rPr>
              <a:t>Review of compliance with conditions of probation and case plan goals</a:t>
            </a:r>
          </a:p>
          <a:p>
            <a:r>
              <a:rPr lang="en-US" sz="2800" dirty="0" smtClean="0">
                <a:latin typeface="Arial" pitchFamily="34" charset="0"/>
                <a:cs typeface="Arial" pitchFamily="34" charset="0"/>
              </a:rPr>
              <a:t>Waiver of extradition signed</a:t>
            </a:r>
            <a:endParaRPr lang="en-US" sz="2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Termination of Sentence</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351.9</a:t>
            </a:r>
            <a:endParaRPr lang="en-US" sz="4000" b="1"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dirty="0" smtClean="0">
                <a:latin typeface="Arial" pitchFamily="34" charset="0"/>
                <a:cs typeface="Arial" pitchFamily="34" charset="0"/>
              </a:rPr>
              <a:t>Early Termination/Early Discharge</a:t>
            </a:r>
          </a:p>
          <a:p>
            <a:pPr lvl="1"/>
            <a:r>
              <a:rPr lang="en-US" sz="2000" dirty="0" smtClean="0">
                <a:latin typeface="Arial" pitchFamily="34" charset="0"/>
                <a:cs typeface="Arial" pitchFamily="34" charset="0"/>
              </a:rPr>
              <a:t>When ‘probationer is no longer in need of such guidance, training or other assistance which would otherwise be administered through probation services’ </a:t>
            </a:r>
            <a:r>
              <a:rPr lang="en-US" sz="2000" u="sng" dirty="0" smtClean="0">
                <a:latin typeface="Arial" pitchFamily="34" charset="0"/>
                <a:cs typeface="Arial" pitchFamily="34" charset="0"/>
              </a:rPr>
              <a:t>and</a:t>
            </a:r>
          </a:p>
          <a:p>
            <a:pPr lvl="1"/>
            <a:endParaRPr lang="en-US" sz="2000" u="sng" dirty="0" smtClean="0">
              <a:latin typeface="Arial" pitchFamily="34" charset="0"/>
              <a:cs typeface="Arial" pitchFamily="34" charset="0"/>
            </a:endParaRPr>
          </a:p>
          <a:p>
            <a:pPr lvl="1"/>
            <a:r>
              <a:rPr lang="en-US" sz="2000" dirty="0" smtClean="0">
                <a:latin typeface="Arial" pitchFamily="34" charset="0"/>
                <a:cs typeface="Arial" pitchFamily="34" charset="0"/>
              </a:rPr>
              <a:t>When ‘probationer has diligently complied with the terms and conditions of sentence of probation’ </a:t>
            </a:r>
            <a:r>
              <a:rPr lang="en-US" sz="2000" u="sng" dirty="0" smtClean="0">
                <a:latin typeface="Arial" pitchFamily="34" charset="0"/>
                <a:cs typeface="Arial" pitchFamily="34" charset="0"/>
              </a:rPr>
              <a:t>and</a:t>
            </a:r>
          </a:p>
          <a:p>
            <a:pPr lvl="1"/>
            <a:endParaRPr lang="en-US" sz="2000" u="sng" dirty="0" smtClean="0">
              <a:latin typeface="Arial" pitchFamily="34" charset="0"/>
              <a:cs typeface="Arial" pitchFamily="34" charset="0"/>
            </a:endParaRPr>
          </a:p>
          <a:p>
            <a:pPr lvl="1"/>
            <a:r>
              <a:rPr lang="en-US" sz="2000" dirty="0" smtClean="0">
                <a:latin typeface="Arial" pitchFamily="34" charset="0"/>
                <a:cs typeface="Arial" pitchFamily="34" charset="0"/>
              </a:rPr>
              <a:t>‘the termination of the sentence of probation is not adverse to the protection of the public or the victim/s’</a:t>
            </a:r>
          </a:p>
          <a:p>
            <a:pPr lvl="1"/>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Case Closing</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351.10</a:t>
            </a:r>
            <a:endParaRPr lang="en-US" sz="4000" b="1"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dirty="0" smtClean="0">
                <a:latin typeface="Arial" pitchFamily="34" charset="0"/>
                <a:cs typeface="Arial" pitchFamily="34" charset="0"/>
              </a:rPr>
              <a:t>Case Closing options include:</a:t>
            </a:r>
          </a:p>
          <a:p>
            <a:pPr marL="971550" lvl="1" indent="-514350">
              <a:buFont typeface="+mj-lt"/>
              <a:buAutoNum type="arabicPeriod"/>
            </a:pPr>
            <a:r>
              <a:rPr lang="en-US" dirty="0" smtClean="0">
                <a:latin typeface="Arial" pitchFamily="34" charset="0"/>
                <a:cs typeface="Arial" pitchFamily="34" charset="0"/>
              </a:rPr>
              <a:t>Termination of Sentence (ET/ED)</a:t>
            </a:r>
          </a:p>
          <a:p>
            <a:pPr marL="971550" lvl="1" indent="-514350">
              <a:buFont typeface="+mj-lt"/>
              <a:buAutoNum type="arabicPeriod"/>
            </a:pPr>
            <a:r>
              <a:rPr lang="en-US" dirty="0" smtClean="0">
                <a:latin typeface="Arial" pitchFamily="34" charset="0"/>
                <a:cs typeface="Arial" pitchFamily="34" charset="0"/>
              </a:rPr>
              <a:t>Maximum Expiration (ME)</a:t>
            </a:r>
          </a:p>
          <a:p>
            <a:pPr marL="971550" lvl="1" indent="-514350">
              <a:buFont typeface="+mj-lt"/>
              <a:buAutoNum type="arabicPeriod"/>
            </a:pPr>
            <a:r>
              <a:rPr lang="en-US" dirty="0" smtClean="0">
                <a:latin typeface="Arial" pitchFamily="34" charset="0"/>
                <a:cs typeface="Arial" pitchFamily="34" charset="0"/>
              </a:rPr>
              <a:t>Revocation</a:t>
            </a:r>
          </a:p>
          <a:p>
            <a:pPr marL="971550" lvl="1" indent="-514350">
              <a:buFont typeface="+mj-lt"/>
              <a:buAutoNum type="arabicPeriod"/>
            </a:pPr>
            <a:r>
              <a:rPr lang="en-US" dirty="0" smtClean="0">
                <a:latin typeface="Arial" pitchFamily="34" charset="0"/>
                <a:cs typeface="Arial" pitchFamily="34" charset="0"/>
              </a:rPr>
              <a:t>Complete </a:t>
            </a:r>
            <a:r>
              <a:rPr lang="en-US" u="sng" dirty="0" smtClean="0">
                <a:latin typeface="Arial" pitchFamily="34" charset="0"/>
                <a:cs typeface="Arial" pitchFamily="34" charset="0"/>
              </a:rPr>
              <a:t>intra</a:t>
            </a:r>
            <a:r>
              <a:rPr lang="en-US" dirty="0" smtClean="0">
                <a:latin typeface="Arial" pitchFamily="34" charset="0"/>
                <a:cs typeface="Arial" pitchFamily="34" charset="0"/>
              </a:rPr>
              <a:t>state transfer</a:t>
            </a:r>
          </a:p>
          <a:p>
            <a:pPr marL="971550" lvl="1" indent="-514350">
              <a:buFont typeface="+mj-lt"/>
              <a:buAutoNum type="arabicPeriod"/>
            </a:pPr>
            <a:r>
              <a:rPr lang="en-US" dirty="0" smtClean="0">
                <a:latin typeface="Arial" pitchFamily="34" charset="0"/>
                <a:cs typeface="Arial" pitchFamily="34" charset="0"/>
              </a:rPr>
              <a:t>Death</a:t>
            </a:r>
          </a:p>
          <a:p>
            <a:pPr marL="971550" lvl="1" indent="-514350">
              <a:buFont typeface="+mj-lt"/>
              <a:buAutoNum type="arabicPeriod"/>
            </a:pPr>
            <a:r>
              <a:rPr lang="en-US" dirty="0" smtClean="0">
                <a:latin typeface="Arial" pitchFamily="34" charset="0"/>
                <a:cs typeface="Arial" pitchFamily="34" charset="0"/>
              </a:rPr>
              <a:t>Other (DOCCS; federal custody)</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ial" pitchFamily="34" charset="0"/>
                <a:cs typeface="Arial" pitchFamily="34" charset="0"/>
              </a:rPr>
              <a:t>Reporting Requirements</a:t>
            </a:r>
            <a:br>
              <a:rPr lang="en-US" sz="4000" b="1" dirty="0" smtClean="0">
                <a:latin typeface="Arial" pitchFamily="34" charset="0"/>
                <a:cs typeface="Arial" pitchFamily="34" charset="0"/>
              </a:rPr>
            </a:br>
            <a:r>
              <a:rPr lang="en-US" sz="4000" b="1" dirty="0" smtClean="0">
                <a:latin typeface="Arial" pitchFamily="34" charset="0"/>
                <a:cs typeface="Arial" pitchFamily="34" charset="0"/>
              </a:rPr>
              <a:t>Section 351.11</a:t>
            </a:r>
            <a:endParaRPr lang="en-US" sz="4000" b="1"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dirty="0" smtClean="0">
                <a:latin typeface="Arial" pitchFamily="34" charset="0"/>
                <a:cs typeface="Arial" pitchFamily="34" charset="0"/>
              </a:rPr>
              <a:t>	Probation departments must report any and all information requested to the Commissioner of DCJS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39</a:t>
            </a:fld>
            <a:endParaRPr lang="en-US"/>
          </a:p>
        </p:txBody>
      </p:sp>
      <p:graphicFrame>
        <p:nvGraphicFramePr>
          <p:cNvPr id="5" name="Object 4"/>
          <p:cNvGraphicFramePr>
            <a:graphicFrameLocks noChangeAspect="1"/>
          </p:cNvGraphicFramePr>
          <p:nvPr/>
        </p:nvGraphicFramePr>
        <p:xfrm>
          <a:off x="228600" y="152400"/>
          <a:ext cx="8763000" cy="6553200"/>
        </p:xfrm>
        <a:graphic>
          <a:graphicData uri="http://schemas.openxmlformats.org/presentationml/2006/ole">
            <p:oleObj spid="_x0000_s1026" name="Document" r:id="rId3" imgW="8954814" imgH="8190505" progId="Word.Document.12">
              <p:embed/>
            </p:oleObj>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02FF285-6D4E-4D0B-AF3D-95A09EF38E78}" type="slidenum">
              <a:rPr lang="en-US" smtClean="0"/>
              <a:pPr>
                <a:defRPr/>
              </a:pPr>
              <a:t>40</a:t>
            </a:fld>
            <a:endParaRPr lang="en-US"/>
          </a:p>
        </p:txBody>
      </p:sp>
      <p:graphicFrame>
        <p:nvGraphicFramePr>
          <p:cNvPr id="3" name="Object 2"/>
          <p:cNvGraphicFramePr>
            <a:graphicFrameLocks noChangeAspect="1"/>
          </p:cNvGraphicFramePr>
          <p:nvPr/>
        </p:nvGraphicFramePr>
        <p:xfrm>
          <a:off x="236539" y="228600"/>
          <a:ext cx="8755062" cy="6476999"/>
        </p:xfrm>
        <a:graphic>
          <a:graphicData uri="http://schemas.openxmlformats.org/presentationml/2006/ole">
            <p:oleObj spid="_x0000_s2050" name="Document" r:id="rId3" imgW="8954814" imgH="5518522" progId="Word.Document.12">
              <p:embed/>
            </p:oleObj>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02FF285-6D4E-4D0B-AF3D-95A09EF38E78}" type="slidenum">
              <a:rPr lang="en-US" smtClean="0"/>
              <a:pPr>
                <a:defRPr/>
              </a:pPr>
              <a:t>41</a:t>
            </a:fld>
            <a:endParaRPr lang="en-US"/>
          </a:p>
        </p:txBody>
      </p:sp>
      <p:graphicFrame>
        <p:nvGraphicFramePr>
          <p:cNvPr id="3" name="Object 2"/>
          <p:cNvGraphicFramePr>
            <a:graphicFrameLocks noChangeAspect="1"/>
          </p:cNvGraphicFramePr>
          <p:nvPr/>
        </p:nvGraphicFramePr>
        <p:xfrm>
          <a:off x="152401" y="152400"/>
          <a:ext cx="8763000" cy="6553200"/>
        </p:xfrm>
        <a:graphic>
          <a:graphicData uri="http://schemas.openxmlformats.org/presentationml/2006/ole">
            <p:oleObj spid="_x0000_s3074" name="Document" r:id="rId3" imgW="8954814" imgH="4514729" progId="Word.Document.12">
              <p:embed/>
            </p:oleObj>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02FF285-6D4E-4D0B-AF3D-95A09EF38E78}" type="slidenum">
              <a:rPr lang="en-US" smtClean="0"/>
              <a:pPr>
                <a:defRPr/>
              </a:pPr>
              <a:t>42</a:t>
            </a:fld>
            <a:endParaRPr lang="en-US"/>
          </a:p>
        </p:txBody>
      </p:sp>
      <p:graphicFrame>
        <p:nvGraphicFramePr>
          <p:cNvPr id="3" name="Object 2"/>
          <p:cNvGraphicFramePr>
            <a:graphicFrameLocks noChangeAspect="1"/>
          </p:cNvGraphicFramePr>
          <p:nvPr/>
        </p:nvGraphicFramePr>
        <p:xfrm>
          <a:off x="152401" y="228600"/>
          <a:ext cx="8839200" cy="6248400"/>
        </p:xfrm>
        <a:graphic>
          <a:graphicData uri="http://schemas.openxmlformats.org/presentationml/2006/ole">
            <p:oleObj spid="_x0000_s4098" name="Document" r:id="rId3" imgW="8954814" imgH="4063040" progId="Word.Document.12">
              <p:embed/>
            </p:oleObj>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b="1" dirty="0" smtClean="0">
                <a:solidFill>
                  <a:srgbClr val="000099"/>
                </a:solidFill>
              </a:rPr>
              <a:t>Patricia.Donohue@DCJS.ny.gov</a:t>
            </a:r>
            <a:endParaRPr lang="en-US" sz="3200" b="1" dirty="0">
              <a:solidFill>
                <a:srgbClr val="000099"/>
              </a:solidFill>
            </a:endParaRPr>
          </a:p>
        </p:txBody>
      </p:sp>
      <p:sp>
        <p:nvSpPr>
          <p:cNvPr id="3" name="Subtitle 2"/>
          <p:cNvSpPr>
            <a:spLocks noGrp="1"/>
          </p:cNvSpPr>
          <p:nvPr>
            <p:ph type="subTitle" idx="1"/>
          </p:nvPr>
        </p:nvSpPr>
        <p:spPr/>
        <p:txBody>
          <a:bodyPr/>
          <a:lstStyle/>
          <a:p>
            <a:r>
              <a:rPr lang="en-US" b="1" dirty="0" smtClean="0">
                <a:solidFill>
                  <a:srgbClr val="000099"/>
                </a:solidFill>
              </a:rPr>
              <a:t>518-485-5168</a:t>
            </a:r>
            <a:endParaRPr lang="en-US" b="1" dirty="0">
              <a:solidFill>
                <a:srgbClr val="000099"/>
              </a:solidFill>
            </a:endParaRPr>
          </a:p>
        </p:txBody>
      </p:sp>
      <p:sp>
        <p:nvSpPr>
          <p:cNvPr id="4" name="Slide Number Placeholder 3"/>
          <p:cNvSpPr>
            <a:spLocks noGrp="1"/>
          </p:cNvSpPr>
          <p:nvPr>
            <p:ph type="sldNum" sz="quarter" idx="12"/>
          </p:nvPr>
        </p:nvSpPr>
        <p:spPr/>
        <p:txBody>
          <a:bodyPr/>
          <a:lstStyle/>
          <a:p>
            <a:pPr>
              <a:defRPr/>
            </a:pPr>
            <a:fld id="{ED160C04-F47E-481D-8A59-3F33F16C4E9C}" type="slidenum">
              <a:rPr lang="en-US" smtClean="0"/>
              <a:pPr>
                <a:defRPr/>
              </a:pPr>
              <a:t>43</a:t>
            </a:fld>
            <a:endParaRPr lang="en-US"/>
          </a:p>
        </p:txBody>
      </p:sp>
    </p:spTree>
  </p:cSld>
  <p:clrMapOvr>
    <a:masterClrMapping/>
  </p:clrMapOvr>
</p:sld>
</file>

<file path=ppt/theme/theme1.xml><?xml version="1.0" encoding="utf-8"?>
<a:theme xmlns:a="http://schemas.openxmlformats.org/drawingml/2006/main" name="Default Desig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5309</TotalTime>
  <Words>2262</Words>
  <Application>Microsoft Office PowerPoint</Application>
  <PresentationFormat>On-screen Show (4:3)</PresentationFormat>
  <Paragraphs>358</Paragraphs>
  <Slides>43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Default Design</vt:lpstr>
      <vt:lpstr>Document</vt:lpstr>
      <vt:lpstr>Slide 1</vt:lpstr>
      <vt:lpstr>The Importance of Probation Supervision</vt:lpstr>
      <vt:lpstr>Why a new Supervision Rule?</vt:lpstr>
      <vt:lpstr>Why a new Supervision Rule?</vt:lpstr>
      <vt:lpstr>Why a new Supervision Rule?.</vt:lpstr>
      <vt:lpstr>Rule Revision—the Process</vt:lpstr>
      <vt:lpstr>Probation Supervision is based in…</vt:lpstr>
      <vt:lpstr>Definitions Section 351.1</vt:lpstr>
      <vt:lpstr>Objective and Applicability Sections 351.2 and 351.3</vt:lpstr>
      <vt:lpstr>Case Assignment Section 351.4</vt:lpstr>
      <vt:lpstr> Assessment and Case Planning Section 351.5 </vt:lpstr>
      <vt:lpstr>The Assessment Section 351.5 (a)</vt:lpstr>
      <vt:lpstr>Supervision Level Assignment Section 351.5(b)</vt:lpstr>
      <vt:lpstr>Supervision Level Assignment Section 351.5(c)</vt:lpstr>
      <vt:lpstr>Case Planning Section 351.5(d)</vt:lpstr>
      <vt:lpstr>Case Planning Section 351.5(d) cont.</vt:lpstr>
      <vt:lpstr>Probation Supervision Section 351.6</vt:lpstr>
      <vt:lpstr>New Risk Levels </vt:lpstr>
      <vt:lpstr>Required Contacts</vt:lpstr>
      <vt:lpstr>Probation Supervision Section 351.6 (a) (1-4)</vt:lpstr>
      <vt:lpstr>Probation Supervision Section 351.6 (a) (1-4)</vt:lpstr>
      <vt:lpstr>Stabilization Period</vt:lpstr>
      <vt:lpstr>Merit Credit Eligibility</vt:lpstr>
      <vt:lpstr>Merit Credit Activities</vt:lpstr>
      <vt:lpstr>Stabilization Period and Merit Credit Eligibility-how it works</vt:lpstr>
      <vt:lpstr>Stabilization Period and Merit Credit Eligibility-how it works</vt:lpstr>
      <vt:lpstr>Probation Supervision Section 351.6 (b) </vt:lpstr>
      <vt:lpstr>Probation Supervision Section 351.6 (b) </vt:lpstr>
      <vt:lpstr>Probation Supervision Section 351.6 (c) </vt:lpstr>
      <vt:lpstr>Probation Supervision Section 351.6 (d) </vt:lpstr>
      <vt:lpstr>Probation Supervision Section 351.6 (d) cont. </vt:lpstr>
      <vt:lpstr>Probation Supervision Section 351.6 (d) cont. </vt:lpstr>
      <vt:lpstr>Probation Supervision Practices Section 351.7 (a-f)</vt:lpstr>
      <vt:lpstr>Probation Supervision Section 351.7 (d) cont. </vt:lpstr>
      <vt:lpstr>Inter- and Intra- State transfers Section 351.8</vt:lpstr>
      <vt:lpstr>Termination of Sentence Section 351.9</vt:lpstr>
      <vt:lpstr>Case Closing Section 351.10</vt:lpstr>
      <vt:lpstr>Reporting Requirements Section 351.11</vt:lpstr>
      <vt:lpstr>Slide 39</vt:lpstr>
      <vt:lpstr>Slide 40</vt:lpstr>
      <vt:lpstr>Slide 41</vt:lpstr>
      <vt:lpstr>Slide 42</vt:lpstr>
      <vt:lpstr>Patricia.Donohue@DCJS.ny.gov</vt:lpstr>
    </vt:vector>
  </TitlesOfParts>
  <Company>NYSDCJS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DPCA/Probation Priorities</dc:title>
  <dc:creator>Robert Maccarone</dc:creator>
  <cp:lastModifiedBy>DCJS User</cp:lastModifiedBy>
  <cp:revision>585</cp:revision>
  <dcterms:created xsi:type="dcterms:W3CDTF">2005-10-14T00:43:33Z</dcterms:created>
  <dcterms:modified xsi:type="dcterms:W3CDTF">2012-08-15T19:34:13Z</dcterms:modified>
</cp:coreProperties>
</file>