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54" r:id="rId2"/>
    <p:sldId id="297" r:id="rId3"/>
    <p:sldId id="344" r:id="rId4"/>
    <p:sldId id="345" r:id="rId5"/>
    <p:sldId id="346" r:id="rId6"/>
    <p:sldId id="351" r:id="rId7"/>
    <p:sldId id="352" r:id="rId8"/>
    <p:sldId id="353" r:id="rId9"/>
    <p:sldId id="375" r:id="rId10"/>
    <p:sldId id="376" r:id="rId11"/>
    <p:sldId id="355" r:id="rId12"/>
    <p:sldId id="356" r:id="rId13"/>
    <p:sldId id="361" r:id="rId14"/>
    <p:sldId id="357" r:id="rId15"/>
    <p:sldId id="358" r:id="rId16"/>
    <p:sldId id="359" r:id="rId17"/>
    <p:sldId id="362" r:id="rId18"/>
    <p:sldId id="367" r:id="rId19"/>
    <p:sldId id="368" r:id="rId20"/>
    <p:sldId id="369" r:id="rId21"/>
    <p:sldId id="373" r:id="rId22"/>
    <p:sldId id="374" r:id="rId23"/>
    <p:sldId id="372" r:id="rId24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99"/>
    <a:srgbClr val="CCE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728" autoAdjust="0"/>
  </p:normalViewPr>
  <p:slideViewPr>
    <p:cSldViewPr>
      <p:cViewPr>
        <p:scale>
          <a:sx n="78" d="100"/>
          <a:sy n="78" d="100"/>
        </p:scale>
        <p:origin x="-5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nysdcjs\public\home\dcjsJSeymour\All%20DPCA\COMPAS\Assessment%20and%20Case%20Reviews%20Monthly%20Report\January_June_Assessments_CaseReviews_2012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2"/>
  <c:chart>
    <c:plotArea>
      <c:layout>
        <c:manualLayout>
          <c:layoutTarget val="inner"/>
          <c:xMode val="edge"/>
          <c:yMode val="edge"/>
          <c:x val="0.27222222222222231"/>
          <c:y val="0.20370370370370369"/>
          <c:w val="0.45555555555555555"/>
          <c:h val="0.75925925925925963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4.3842682140554486E-2"/>
                  <c:y val="-4.8048048048048117E-2"/>
                </c:manualLayout>
              </c:layout>
              <c:dLblPos val="bestFit"/>
              <c:showVal val="1"/>
              <c:showCatName val="1"/>
              <c:showPercent val="1"/>
              <c:separator>
</c:separator>
            </c:dLbl>
            <c:dLbl>
              <c:idx val="1"/>
              <c:layout>
                <c:manualLayout>
                  <c:x val="-2.5851805492890238E-2"/>
                  <c:y val="1.2011696736106098E-2"/>
                </c:manualLayout>
              </c:layout>
              <c:dLblPos val="bestFit"/>
              <c:showVal val="1"/>
              <c:showCatName val="1"/>
              <c:showPercent val="1"/>
              <c:separator>
</c:separator>
            </c:dLbl>
            <c:dLbl>
              <c:idx val="2"/>
              <c:layout>
                <c:manualLayout>
                  <c:x val="-4.6421663442940089E-2"/>
                  <c:y val="-2.4024024024024034E-2"/>
                </c:manualLayout>
              </c:layout>
              <c:dLblPos val="bestFit"/>
              <c:showVal val="1"/>
              <c:showCatName val="1"/>
              <c:showPercent val="1"/>
              <c:separator>
</c:separator>
            </c:dLbl>
            <c:dLbl>
              <c:idx val="3"/>
              <c:layout>
                <c:manualLayout>
                  <c:x val="-2.3210831721470045E-2"/>
                  <c:y val="2.1265044572131214E-2"/>
                </c:manualLayout>
              </c:layout>
              <c:dLblPos val="bestFit"/>
              <c:showVal val="1"/>
              <c:showCatName val="1"/>
              <c:showPercent val="1"/>
              <c:separator>
</c:separator>
            </c:dLbl>
            <c:dLbl>
              <c:idx val="4"/>
              <c:layout>
                <c:manualLayout>
                  <c:x val="-4.6421663442940089E-2"/>
                  <c:y val="1.2012012012012021E-2"/>
                </c:manualLayout>
              </c:layout>
              <c:dLblPos val="bestFit"/>
              <c:showVal val="1"/>
              <c:showCatName val="1"/>
              <c:showPercent val="1"/>
              <c:separator>
</c:separator>
            </c:dLbl>
            <c:txPr>
              <a:bodyPr rot="0"/>
              <a:lstStyle/>
              <a:p>
                <a:pPr>
                  <a:defRPr b="1">
                    <a:solidFill>
                      <a:schemeClr val="accent2">
                        <a:lumMod val="50000"/>
                      </a:schemeClr>
                    </a:solidFill>
                  </a:defRPr>
                </a:pPr>
                <a:endParaRPr lang="en-US"/>
              </a:p>
            </c:txPr>
            <c:dLblPos val="outEnd"/>
            <c:showVal val="1"/>
            <c:showCatName val="1"/>
            <c:showPercent val="1"/>
            <c:separator>
</c:separator>
            <c:showLeaderLines val="1"/>
          </c:dLbls>
          <c:cat>
            <c:strRef>
              <c:f>'Pie Chart'!$B$4:$B$6</c:f>
              <c:strCache>
                <c:ptCount val="3"/>
                <c:pt idx="0">
                  <c:v>Full COMPAS Assessment</c:v>
                </c:pt>
                <c:pt idx="1">
                  <c:v>Screener Input /Recidivism</c:v>
                </c:pt>
                <c:pt idx="2">
                  <c:v>Violence &amp; Recidivism Risk w/Sub. Abuse</c:v>
                </c:pt>
              </c:strCache>
            </c:strRef>
          </c:cat>
          <c:val>
            <c:numRef>
              <c:f>'Pie Chart'!$C$4:$C$6</c:f>
              <c:numCache>
                <c:formatCode>#,##0</c:formatCode>
                <c:ptCount val="3"/>
                <c:pt idx="0">
                  <c:v>6194</c:v>
                </c:pt>
                <c:pt idx="1">
                  <c:v>1544</c:v>
                </c:pt>
                <c:pt idx="2">
                  <c:v>1659</c:v>
                </c:pt>
              </c:numCache>
            </c:numRef>
          </c:val>
        </c:ser>
        <c:firstSliceAng val="333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Case Review/Reclassification</a:t>
            </a:r>
          </a:p>
        </c:rich>
      </c:tx>
    </c:title>
    <c:plotArea>
      <c:layout>
        <c:manualLayout>
          <c:layoutTarget val="inner"/>
          <c:xMode val="edge"/>
          <c:yMode val="edge"/>
          <c:x val="0"/>
          <c:y val="0.20902180496668685"/>
          <c:w val="0.99115044247787665"/>
          <c:h val="0.68488835049465002"/>
        </c:manualLayout>
      </c:layout>
      <c:barChart>
        <c:barDir val="col"/>
        <c:grouping val="clustered"/>
        <c:ser>
          <c:idx val="0"/>
          <c:order val="0"/>
          <c:tx>
            <c:strRef>
              <c:f>Sheet1!$A$5</c:f>
              <c:strCache>
                <c:ptCount val="1"/>
                <c:pt idx="0">
                  <c:v>2011</c:v>
                </c:pt>
              </c:strCache>
            </c:strRef>
          </c:tx>
          <c:dLbls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Val val="1"/>
          </c:dLbls>
          <c:cat>
            <c:strRef>
              <c:f>Sheet1!$B$4:$G$4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</c:strCache>
            </c:strRef>
          </c:cat>
          <c:val>
            <c:numRef>
              <c:f>Sheet1!$B$5:$G$5</c:f>
              <c:numCache>
                <c:formatCode>#,##0</c:formatCode>
                <c:ptCount val="6"/>
                <c:pt idx="0">
                  <c:v>2059</c:v>
                </c:pt>
                <c:pt idx="1">
                  <c:v>2128</c:v>
                </c:pt>
                <c:pt idx="2">
                  <c:v>3496</c:v>
                </c:pt>
                <c:pt idx="3">
                  <c:v>2896</c:v>
                </c:pt>
                <c:pt idx="4">
                  <c:v>2409</c:v>
                </c:pt>
                <c:pt idx="5">
                  <c:v>2756</c:v>
                </c:pt>
              </c:numCache>
            </c:numRef>
          </c:val>
        </c:ser>
        <c:ser>
          <c:idx val="1"/>
          <c:order val="1"/>
          <c:tx>
            <c:strRef>
              <c:f>Sheet1!$A$6</c:f>
              <c:strCache>
                <c:ptCount val="1"/>
                <c:pt idx="0">
                  <c:v>2012</c:v>
                </c:pt>
              </c:strCache>
            </c:strRef>
          </c:tx>
          <c:dLbls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Val val="1"/>
          </c:dLbls>
          <c:cat>
            <c:strRef>
              <c:f>Sheet1!$B$4:$G$4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</c:strCache>
            </c:strRef>
          </c:cat>
          <c:val>
            <c:numRef>
              <c:f>Sheet1!$B$6:$G$6</c:f>
              <c:numCache>
                <c:formatCode>#,##0</c:formatCode>
                <c:ptCount val="6"/>
                <c:pt idx="0">
                  <c:v>4151</c:v>
                </c:pt>
                <c:pt idx="1">
                  <c:v>3933</c:v>
                </c:pt>
                <c:pt idx="2">
                  <c:v>4421</c:v>
                </c:pt>
                <c:pt idx="3">
                  <c:v>4245</c:v>
                </c:pt>
                <c:pt idx="4">
                  <c:v>4296</c:v>
                </c:pt>
                <c:pt idx="5">
                  <c:v>4344</c:v>
                </c:pt>
              </c:numCache>
            </c:numRef>
          </c:val>
        </c:ser>
        <c:dLbls>
          <c:showVal val="1"/>
        </c:dLbls>
        <c:overlap val="-25"/>
        <c:axId val="66957312"/>
        <c:axId val="66958848"/>
      </c:barChart>
      <c:catAx>
        <c:axId val="6695731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66958848"/>
        <c:crosses val="autoZero"/>
        <c:auto val="1"/>
        <c:lblAlgn val="ctr"/>
        <c:lblOffset val="100"/>
      </c:catAx>
      <c:valAx>
        <c:axId val="66958848"/>
        <c:scaling>
          <c:orientation val="minMax"/>
        </c:scaling>
        <c:delete val="1"/>
        <c:axPos val="l"/>
        <c:numFmt formatCode="#,##0" sourceLinked="1"/>
        <c:majorTickMark val="none"/>
        <c:tickLblPos val="none"/>
        <c:crossAx val="66957312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20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en-US"/>
          </a:p>
        </c:txPr>
      </c:legendEntry>
      <c:layout>
        <c:manualLayout>
          <c:xMode val="edge"/>
          <c:yMode val="edge"/>
          <c:x val="0.39010146927510397"/>
          <c:y val="7.7343750000000086E-2"/>
          <c:w val="0.20605135698243929"/>
          <c:h val="0.12490670111548564"/>
        </c:manualLayout>
      </c:layout>
    </c:legend>
    <c:plotVisOnly val="1"/>
    <c:dispBlanksAs val="gap"/>
  </c:chart>
  <c:externalData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0.03697</cdr:x>
      <cdr:y>0.00723</cdr:y>
    </cdr:from>
    <cdr:to>
      <cdr:x>0.98521</cdr:x>
      <cdr:y>0.24096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9883" y="45726"/>
          <a:ext cx="7948147" cy="1478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 anchorCtr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COMPAS </a:t>
          </a:r>
          <a:r>
            <a:rPr lang="en-US" sz="20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Assessments</a:t>
          </a:r>
        </a:p>
        <a:p xmlns:a="http://schemas.openxmlformats.org/drawingml/2006/main">
          <a:pPr algn="ctr"/>
          <a:r>
            <a:rPr lang="en-US" sz="20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Including</a:t>
          </a:r>
          <a:r>
            <a:rPr lang="en-US" sz="2000" b="1" baseline="0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2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Violence &amp; Recidivism</a:t>
          </a:r>
        </a:p>
        <a:p xmlns:a="http://schemas.openxmlformats.org/drawingml/2006/main">
          <a:pPr algn="ctr"/>
          <a:r>
            <a:rPr lang="en-US" sz="2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2nd </a:t>
          </a:r>
          <a:r>
            <a:rPr lang="en-US" sz="2000" b="1" baseline="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Quarter </a:t>
          </a:r>
          <a:r>
            <a:rPr lang="en-US" sz="2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2012</a:t>
          </a:r>
        </a:p>
        <a:p xmlns:a="http://schemas.openxmlformats.org/drawingml/2006/main">
          <a:pPr algn="ctr"/>
          <a:r>
            <a:rPr lang="en-US" sz="2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N=9,397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A14E211-7B1F-4422-80D6-2D2E4917B228}" type="datetimeFigureOut">
              <a:rPr lang="en-US"/>
              <a:pPr>
                <a:defRPr/>
              </a:pPr>
              <a:t>8/20/2012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3E1F508-572A-445B-82E5-E7DAEE9039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defTabSz="92318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algn="r" defTabSz="92318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defTabSz="92318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algn="r" defTabSz="92318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6157835B-A959-45F4-9DE6-23C7E91AC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0D9427AF-0DF3-4939-95EC-B4FDB4E7486A}" type="slidenum">
              <a:rPr lang="en-US" smtClean="0">
                <a:latin typeface="Times New Roman" charset="0"/>
              </a:rPr>
              <a:pPr defTabSz="922338"/>
              <a:t>1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57</a:t>
            </a:r>
            <a:r>
              <a:rPr lang="en-US" baseline="0" dirty="0" smtClean="0"/>
              <a:t> Probation Departments and a growing number of ATI’s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57835B-A959-45F4-9DE6-23C7E91ACAC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charset="0"/>
              </a:rPr>
              <a:t>OPCA guidance indicates probation departments should conduct a Case Review/Reclassification assessment every six months for persons under supervision.  There were 8 counties that recorded few or no Case Reviews/Reclassifications completed during the 2nd quarter of 2012.  (Number completed from April - June 2012 in parenthesis) </a:t>
            </a:r>
          </a:p>
          <a:p>
            <a:r>
              <a:rPr lang="en-US" smtClean="0">
                <a:latin typeface="Times New Roman" charset="0"/>
              </a:rPr>
              <a:t/>
            </a:r>
            <a:br>
              <a:rPr lang="en-US" smtClean="0">
                <a:latin typeface="Times New Roman" charset="0"/>
              </a:rPr>
            </a:br>
            <a:r>
              <a:rPr lang="en-US" smtClean="0">
                <a:latin typeface="Times New Roman" charset="0"/>
              </a:rPr>
              <a:t>Cayuga (0)</a:t>
            </a:r>
          </a:p>
          <a:p>
            <a:r>
              <a:rPr lang="en-US" smtClean="0">
                <a:latin typeface="Times New Roman" charset="0"/>
              </a:rPr>
              <a:t>Chautauqua (1)</a:t>
            </a:r>
          </a:p>
          <a:p>
            <a:r>
              <a:rPr lang="en-US" smtClean="0">
                <a:latin typeface="Times New Roman" charset="0"/>
              </a:rPr>
              <a:t>Essex (0)</a:t>
            </a:r>
          </a:p>
          <a:p>
            <a:r>
              <a:rPr lang="en-US" smtClean="0">
                <a:latin typeface="Times New Roman" charset="0"/>
              </a:rPr>
              <a:t>Hamilton (0)</a:t>
            </a:r>
          </a:p>
          <a:p>
            <a:r>
              <a:rPr lang="en-US" smtClean="0">
                <a:latin typeface="Times New Roman" charset="0"/>
              </a:rPr>
              <a:t>Herkimer (0)</a:t>
            </a:r>
          </a:p>
          <a:p>
            <a:r>
              <a:rPr lang="en-US" smtClean="0">
                <a:latin typeface="Times New Roman" charset="0"/>
              </a:rPr>
              <a:t>Jefferson (3)</a:t>
            </a:r>
          </a:p>
          <a:p>
            <a:r>
              <a:rPr lang="en-US" smtClean="0">
                <a:latin typeface="Times New Roman" charset="0"/>
              </a:rPr>
              <a:t>Rensselaer (8)</a:t>
            </a:r>
          </a:p>
          <a:p>
            <a:r>
              <a:rPr lang="en-US" smtClean="0">
                <a:latin typeface="Times New Roman" charset="0"/>
              </a:rPr>
              <a:t>Wyoming (0)</a:t>
            </a:r>
          </a:p>
          <a:p>
            <a:r>
              <a:rPr lang="en-US" smtClean="0">
                <a:latin typeface="Times New Roman" charset="0"/>
              </a:rPr>
              <a:t> </a:t>
            </a:r>
          </a:p>
          <a:p>
            <a:endParaRPr lang="en-US" smtClean="0">
              <a:latin typeface="Times New Roman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575E8F60-B209-4C07-8732-56AE112E86C6}" type="slidenum">
              <a:rPr lang="en-US" smtClean="0">
                <a:latin typeface="Times New Roman" charset="0"/>
              </a:rPr>
              <a:pPr defTabSz="922338"/>
              <a:t>17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charset="0"/>
              </a:rPr>
              <a:t>As of 6/30/2012</a:t>
            </a:r>
          </a:p>
          <a:p>
            <a:r>
              <a:rPr lang="en-US" dirty="0" smtClean="0">
                <a:latin typeface="Times New Roman" charset="0"/>
              </a:rPr>
              <a:t>TCU 181</a:t>
            </a:r>
          </a:p>
          <a:p>
            <a:r>
              <a:rPr lang="en-US" dirty="0" smtClean="0">
                <a:latin typeface="Times New Roman" charset="0"/>
              </a:rPr>
              <a:t>Stable 2</a:t>
            </a:r>
          </a:p>
          <a:p>
            <a:r>
              <a:rPr lang="en-US" dirty="0" smtClean="0">
                <a:latin typeface="Times New Roman" charset="0"/>
              </a:rPr>
              <a:t>Acute 4</a:t>
            </a:r>
          </a:p>
          <a:p>
            <a:endParaRPr lang="en-US" dirty="0" smtClean="0">
              <a:latin typeface="Times New Roman" charset="0"/>
            </a:endParaRPr>
          </a:p>
          <a:p>
            <a:r>
              <a:rPr lang="en-US" dirty="0" smtClean="0">
                <a:latin typeface="Times New Roman" charset="0"/>
              </a:rPr>
              <a:t>Other Assessments include:</a:t>
            </a:r>
          </a:p>
          <a:p>
            <a:r>
              <a:rPr lang="en-US" dirty="0" smtClean="0">
                <a:latin typeface="Times New Roman" charset="0"/>
              </a:rPr>
              <a:t>DVSI</a:t>
            </a:r>
          </a:p>
          <a:p>
            <a:r>
              <a:rPr lang="en-US" dirty="0" smtClean="0">
                <a:latin typeface="Times New Roman" charset="0"/>
              </a:rPr>
              <a:t>NIJ Mental Health</a:t>
            </a:r>
          </a:p>
          <a:p>
            <a:r>
              <a:rPr lang="en-US" dirty="0" smtClean="0">
                <a:latin typeface="Times New Roman" charset="0"/>
              </a:rPr>
              <a:t>Static 99R</a:t>
            </a:r>
          </a:p>
          <a:p>
            <a:r>
              <a:rPr lang="en-US" dirty="0" smtClean="0">
                <a:latin typeface="Times New Roman" charset="0"/>
              </a:rPr>
              <a:t>TCU Criminal Thinking</a:t>
            </a:r>
          </a:p>
          <a:p>
            <a:r>
              <a:rPr lang="en-US" dirty="0" err="1" smtClean="0">
                <a:latin typeface="Times New Roman" charset="0"/>
              </a:rPr>
              <a:t>Teplin</a:t>
            </a:r>
            <a:r>
              <a:rPr lang="en-US" dirty="0" smtClean="0">
                <a:latin typeface="Times New Roman" charset="0"/>
              </a:rPr>
              <a:t> Mental Health Screening</a:t>
            </a:r>
          </a:p>
          <a:p>
            <a:r>
              <a:rPr lang="en-US" dirty="0" smtClean="0">
                <a:latin typeface="Times New Roman" charset="0"/>
              </a:rPr>
              <a:t>UNCOPE</a:t>
            </a:r>
          </a:p>
          <a:p>
            <a:r>
              <a:rPr lang="en-US" dirty="0" smtClean="0">
                <a:latin typeface="Times New Roman" charset="0"/>
              </a:rPr>
              <a:t>URICA</a:t>
            </a:r>
          </a:p>
          <a:p>
            <a:r>
              <a:rPr lang="en-US" dirty="0" smtClean="0">
                <a:latin typeface="Times New Roman" charset="0"/>
              </a:rPr>
              <a:t>VASOR</a:t>
            </a:r>
          </a:p>
          <a:p>
            <a:endParaRPr lang="en-US" dirty="0" smtClean="0">
              <a:latin typeface="Times New Roman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25181A3F-1A29-4ACF-ABF4-A154DD057262}" type="slidenum">
              <a:rPr lang="en-US" smtClean="0">
                <a:latin typeface="Times New Roman" charset="0"/>
              </a:rPr>
              <a:pPr defTabSz="922338"/>
              <a:t>18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5FFD0B87-DD3F-43BE-8EE1-64D072C85175}" type="slidenum">
              <a:rPr lang="en-US" smtClean="0">
                <a:latin typeface="Times New Roman" charset="0"/>
              </a:rPr>
              <a:pPr defTabSz="922338"/>
              <a:t>19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D6788-CE21-418E-9D07-68D2ECA07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00FE6-513C-421C-BFFD-94D7CC835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682C0-7B96-4054-B7B4-28E6422669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8BBF6-6A90-4301-ADC6-D9A657088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176B9-BF40-4E66-B0FB-362546E95F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E0444-6E60-4C31-820B-E879B9021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40D30-DE01-49B2-AE34-BE376C053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55669-75A3-4043-95BD-7AA0AA88AA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198C5-1B94-4688-9E96-D0DC31D322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795EF-53C8-4E7E-AA34-7791BFC1EC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1EB00-73E8-4541-81BA-A58C8F8EBA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fld id="{69082A19-AFB1-45F9-9E96-3F71FCFBF9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00400" y="2438400"/>
            <a:ext cx="5638800" cy="4191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COMPAS is the Pathfinder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sz="1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NYS Probation Officers Association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Annual Conference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August 9, 2012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Presenters: 	Sharon Lansing, DCJS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		        	Nancy Andino, DCJS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			Gary Govel, DCJS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b="1" dirty="0" smtClean="0">
                <a:latin typeface="Arial" charset="0"/>
                <a:cs typeface="Arial" charset="0"/>
              </a:rPr>
              <a:t>  </a:t>
            </a:r>
            <a:r>
              <a:rPr lang="en-US" sz="2000" b="1" dirty="0" smtClean="0">
                <a:latin typeface="Arial" charset="0"/>
                <a:cs typeface="Arial" charset="0"/>
              </a:rPr>
              <a:t>		</a:t>
            </a:r>
            <a:r>
              <a:rPr lang="en-US" sz="1600" b="1" dirty="0" smtClean="0">
                <a:latin typeface="Arial" charset="0"/>
                <a:cs typeface="Arial" charset="0"/>
              </a:rPr>
              <a:t>NYS Division of Criminal Justice Services</a:t>
            </a:r>
          </a:p>
          <a:p>
            <a:pPr algn="r" eaLnBrk="1" hangingPunct="1">
              <a:lnSpc>
                <a:spcPct val="90000"/>
              </a:lnSpc>
              <a:buFontTx/>
              <a:buNone/>
              <a:defRPr/>
            </a:pPr>
            <a:r>
              <a:rPr lang="en-US" sz="1600" b="1" dirty="0" smtClean="0">
                <a:latin typeface="Arial" charset="0"/>
                <a:cs typeface="Arial" charset="0"/>
              </a:rPr>
              <a:t>Office of Probation and Correctional Alternatives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			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b="1" dirty="0" smtClean="0"/>
              <a:t>			</a:t>
            </a:r>
            <a:endParaRPr lang="en-US" sz="1400" b="1" dirty="0" smtClean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133475" y="1366838"/>
            <a:ext cx="1457325" cy="312896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762000" y="1295400"/>
            <a:ext cx="2362200" cy="990600"/>
          </a:xfrm>
          <a:prstGeom prst="rect">
            <a:avLst/>
          </a:prstGeom>
          <a:solidFill>
            <a:srgbClr val="3366CC"/>
          </a:solidFill>
          <a:ln w="9525" algn="ctr">
            <a:solidFill>
              <a:srgbClr val="3366CC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3305175" y="8704263"/>
            <a:ext cx="2620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900" b="0">
                <a:latin typeface="Arial Black" pitchFamily="34" charset="0"/>
              </a:rPr>
              <a:t>OFFICE OF PROBATION </a:t>
            </a:r>
            <a:br>
              <a:rPr lang="en-US" sz="900" b="0">
                <a:latin typeface="Arial Black" pitchFamily="34" charset="0"/>
              </a:rPr>
            </a:br>
            <a:r>
              <a:rPr lang="en-US" sz="900" b="0">
                <a:latin typeface="Arial Black" pitchFamily="34" charset="0"/>
              </a:rPr>
              <a:t>AND CORRECTIONAL ALTERNATIVES </a:t>
            </a:r>
          </a:p>
        </p:txBody>
      </p:sp>
      <p:sp>
        <p:nvSpPr>
          <p:cNvPr id="2054" name="Rectangle 9"/>
          <p:cNvSpPr>
            <a:spLocks noChangeArrowheads="1"/>
          </p:cNvSpPr>
          <p:nvPr/>
        </p:nvSpPr>
        <p:spPr bwMode="auto">
          <a:xfrm>
            <a:off x="0" y="0"/>
            <a:ext cx="9144000" cy="1752600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5" name="Rectangle 10"/>
          <p:cNvSpPr>
            <a:spLocks noChangeArrowheads="1"/>
          </p:cNvSpPr>
          <p:nvPr/>
        </p:nvSpPr>
        <p:spPr bwMode="auto">
          <a:xfrm>
            <a:off x="0" y="0"/>
            <a:ext cx="1238250" cy="6858000"/>
          </a:xfrm>
          <a:prstGeom prst="rect">
            <a:avLst/>
          </a:prstGeom>
          <a:solidFill>
            <a:srgbClr val="3366CC"/>
          </a:solidFill>
          <a:ln w="9525">
            <a:solidFill>
              <a:srgbClr val="3366CC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6" name="Line 11"/>
          <p:cNvSpPr>
            <a:spLocks noChangeShapeType="1"/>
          </p:cNvSpPr>
          <p:nvPr/>
        </p:nvSpPr>
        <p:spPr bwMode="auto">
          <a:xfrm flipH="1">
            <a:off x="762000" y="306388"/>
            <a:ext cx="14288" cy="6551612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7" name="Line 12"/>
          <p:cNvSpPr>
            <a:spLocks noChangeShapeType="1"/>
          </p:cNvSpPr>
          <p:nvPr/>
        </p:nvSpPr>
        <p:spPr bwMode="auto">
          <a:xfrm flipH="1">
            <a:off x="381000" y="1524000"/>
            <a:ext cx="60071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8" name="Text Box 13"/>
          <p:cNvSpPr txBox="1">
            <a:spLocks noChangeArrowheads="1"/>
          </p:cNvSpPr>
          <p:nvPr/>
        </p:nvSpPr>
        <p:spPr bwMode="auto">
          <a:xfrm>
            <a:off x="2667000" y="0"/>
            <a:ext cx="51816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DCJS </a:t>
            </a:r>
          </a:p>
          <a:p>
            <a:r>
              <a:rPr lang="en-US" sz="1800">
                <a:solidFill>
                  <a:schemeClr val="bg1"/>
                </a:solidFill>
              </a:rPr>
              <a:t>Office of Probation and Correctional Alternatives </a:t>
            </a:r>
            <a:endParaRPr lang="en-US" sz="6000">
              <a:solidFill>
                <a:schemeClr val="bg1"/>
              </a:solidFill>
            </a:endParaRPr>
          </a:p>
        </p:txBody>
      </p:sp>
      <p:sp>
        <p:nvSpPr>
          <p:cNvPr id="205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0" name="Rectangle 15"/>
          <p:cNvSpPr>
            <a:spLocks noChangeArrowheads="1"/>
          </p:cNvSpPr>
          <p:nvPr/>
        </p:nvSpPr>
        <p:spPr bwMode="auto">
          <a:xfrm>
            <a:off x="0" y="1781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>
                <a:ea typeface="Calibri" pitchFamily="34" charset="0"/>
                <a:cs typeface="Times New Roman" charset="0"/>
              </a:rPr>
              <a:t> </a:t>
            </a:r>
            <a:r>
              <a:rPr lang="en-US" sz="1100">
                <a:ea typeface="Calibri" pitchFamily="34" charset="0"/>
                <a:cs typeface="Times New Roman" charset="0"/>
              </a:rPr>
              <a:t> </a:t>
            </a:r>
            <a:endParaRPr lang="en-US">
              <a:ea typeface="Calibri" pitchFamily="34" charset="0"/>
              <a:cs typeface="Times New Roman" charset="0"/>
            </a:endParaRPr>
          </a:p>
        </p:txBody>
      </p:sp>
      <p:pic>
        <p:nvPicPr>
          <p:cNvPr id="2061" name="Picture 14" descr="logo_round2_250px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52400"/>
            <a:ext cx="1243013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491A27-07DC-47C4-A4DB-1EF17437FE67}" type="slidenum">
              <a:rPr lang="en-US" smtClean="0">
                <a:latin typeface="Arial" charset="0"/>
              </a:rPr>
              <a:pPr/>
              <a:t>2</a:t>
            </a:fld>
            <a:endParaRPr lang="en-US" smtClean="0">
              <a:latin typeface="Arial" charset="0"/>
            </a:endParaRP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320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en-US" sz="3200">
                <a:solidFill>
                  <a:schemeClr val="bg1"/>
                </a:solidFill>
                <a:latin typeface="Arial Black" pitchFamily="34" charset="0"/>
              </a:rPr>
            </a:br>
            <a:r>
              <a:rPr lang="en-US" sz="3200">
                <a:solidFill>
                  <a:schemeClr val="bg1"/>
                </a:solidFill>
                <a:latin typeface="Arial Black" pitchFamily="34" charset="0"/>
              </a:rPr>
              <a:t>The NYS Experience</a:t>
            </a: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1077913" y="2420938"/>
            <a:ext cx="6934200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57200" algn="l"/>
              </a:tabLst>
            </a:pPr>
            <a:r>
              <a:rPr lang="en-US" sz="4800">
                <a:solidFill>
                  <a:srgbClr val="000099"/>
                </a:solidFill>
                <a:cs typeface="Times New Roman" charset="0"/>
              </a:rPr>
              <a:t>Moving Toward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en-US" sz="4800">
                <a:solidFill>
                  <a:srgbClr val="000099"/>
                </a:solidFill>
                <a:cs typeface="Times New Roman" charset="0"/>
              </a:rPr>
              <a:t>Evidence-Based Practices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709738" y="6019800"/>
            <a:ext cx="7434262" cy="152400"/>
          </a:xfrm>
          <a:prstGeom prst="rect">
            <a:avLst/>
          </a:prstGeom>
          <a:solidFill>
            <a:srgbClr val="3366CC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1466850"/>
            <a:ext cx="1104900" cy="285750"/>
          </a:xfrm>
          <a:prstGeom prst="rect">
            <a:avLst/>
          </a:prstGeom>
          <a:solidFill>
            <a:srgbClr val="3366CC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924800" y="5894388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00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-88900" y="0"/>
            <a:ext cx="9232900" cy="9144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>
                <a:solidFill>
                  <a:schemeClr val="bg1"/>
                </a:solidFill>
                <a:latin typeface="Arial Black" pitchFamily="34" charset="0"/>
              </a:rPr>
              <a:t>Evolution of Risk/ and Needs Assessments			</a:t>
            </a:r>
            <a:endParaRPr lang="en-US" sz="1200" i="1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1447800" y="1828800"/>
            <a:ext cx="70866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20000"/>
              </a:spcBef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  <a:defRPr/>
            </a:pPr>
            <a:r>
              <a:rPr lang="en-US" sz="3600" dirty="0">
                <a:solidFill>
                  <a:srgbClr val="000080"/>
                </a:solidFill>
                <a:latin typeface="+mn-lt"/>
                <a:cs typeface="Times New Roman" charset="0"/>
              </a:rPr>
              <a:t>Increasingly popular in the field of corrections</a:t>
            </a:r>
          </a:p>
          <a:p>
            <a:pPr marL="457200" indent="-457200">
              <a:spcBef>
                <a:spcPct val="20000"/>
              </a:spcBef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  <a:defRPr/>
            </a:pPr>
            <a:r>
              <a:rPr lang="en-US" sz="3600" dirty="0">
                <a:solidFill>
                  <a:srgbClr val="000080"/>
                </a:solidFill>
                <a:latin typeface="+mn-lt"/>
                <a:cs typeface="Times New Roman" charset="0"/>
              </a:rPr>
              <a:t>Supported by the “What Works” literature</a:t>
            </a:r>
          </a:p>
          <a:p>
            <a:pPr marL="457200" indent="-457200">
              <a:spcBef>
                <a:spcPct val="20000"/>
              </a:spcBef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  <a:defRPr/>
            </a:pPr>
            <a:r>
              <a:rPr lang="en-US" sz="3600" dirty="0">
                <a:solidFill>
                  <a:srgbClr val="000080"/>
                </a:solidFill>
                <a:latin typeface="+mn-lt"/>
                <a:cs typeface="Times New Roman" charset="0"/>
              </a:rPr>
              <a:t>Guides case management and supervision practices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en-US" sz="2400" i="1">
                <a:solidFill>
                  <a:schemeClr val="bg1"/>
                </a:solidFill>
                <a:latin typeface="Arial Black" pitchFamily="34" charset="0"/>
              </a:rPr>
            </a:br>
            <a:r>
              <a:rPr lang="en-US" sz="2400" i="1">
                <a:solidFill>
                  <a:schemeClr val="bg1"/>
                </a:solidFill>
                <a:latin typeface="Arial Black" pitchFamily="34" charset="0"/>
              </a:rPr>
              <a:t>The Evolution of Risk and Needs Assessment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143000"/>
            <a:ext cx="7239000" cy="4953000"/>
          </a:xfrm>
        </p:spPr>
        <p:txBody>
          <a:bodyPr/>
          <a:lstStyle/>
          <a:p>
            <a:pPr marL="571500" indent="-571500" eaLnBrk="1" hangingPunct="1">
              <a:buClr>
                <a:schemeClr val="accent2"/>
              </a:buClr>
              <a:buFont typeface="Wingdings 2" pitchFamily="18" charset="2"/>
              <a:buChar char="Þ"/>
              <a:tabLst>
                <a:tab pos="855663" algn="l"/>
                <a:tab pos="1195388" algn="l"/>
              </a:tabLst>
              <a:defRPr/>
            </a:pPr>
            <a:endParaRPr lang="en-US" sz="2400" b="1" dirty="0" smtClean="0">
              <a:solidFill>
                <a:srgbClr val="000080"/>
              </a:solidFill>
            </a:endParaRPr>
          </a:p>
          <a:p>
            <a:pPr marL="0" indent="0" eaLnBrk="1" hangingPunct="1">
              <a:buClr>
                <a:schemeClr val="accent2"/>
              </a:buClr>
              <a:buFontTx/>
              <a:buNone/>
              <a:tabLst>
                <a:tab pos="855663" algn="l"/>
                <a:tab pos="1195388" algn="l"/>
              </a:tabLst>
              <a:defRPr/>
            </a:pPr>
            <a:r>
              <a:rPr lang="en-US" sz="2800" b="1" dirty="0" smtClean="0">
                <a:solidFill>
                  <a:srgbClr val="000080"/>
                </a:solidFill>
              </a:rPr>
              <a:t>Advantages</a:t>
            </a:r>
          </a:p>
          <a:p>
            <a:pPr marL="1085850" lvl="1" indent="-400050" eaLnBrk="1" hangingPunct="1">
              <a:buClr>
                <a:schemeClr val="accent2"/>
              </a:buClr>
              <a:buFont typeface="Wingdings" pitchFamily="2" charset="2"/>
              <a:buChar char="ü"/>
              <a:tabLst>
                <a:tab pos="855663" algn="l"/>
                <a:tab pos="1195388" algn="l"/>
              </a:tabLst>
              <a:defRPr/>
            </a:pPr>
            <a:endParaRPr lang="en-US" sz="2400" b="1" dirty="0" smtClean="0">
              <a:solidFill>
                <a:srgbClr val="000080"/>
              </a:solidFill>
            </a:endParaRPr>
          </a:p>
          <a:p>
            <a:pPr marL="1085850" lvl="1" indent="-400050" eaLnBrk="1" hangingPunct="1">
              <a:buClr>
                <a:schemeClr val="accent2"/>
              </a:buClr>
              <a:buFont typeface="Wingdings" pitchFamily="2" charset="2"/>
              <a:buChar char="ü"/>
              <a:tabLst>
                <a:tab pos="855663" algn="l"/>
                <a:tab pos="1195388" algn="l"/>
              </a:tabLst>
              <a:defRPr/>
            </a:pPr>
            <a:r>
              <a:rPr lang="en-US" sz="2400" b="1" dirty="0" smtClean="0">
                <a:solidFill>
                  <a:srgbClr val="000080"/>
                </a:solidFill>
              </a:rPr>
              <a:t>Guides application of the principles of effective intervention</a:t>
            </a:r>
          </a:p>
          <a:p>
            <a:pPr marL="1085850" lvl="1" indent="-400050" eaLnBrk="1" hangingPunct="1">
              <a:buClr>
                <a:schemeClr val="accent2"/>
              </a:buClr>
              <a:buFont typeface="Wingdings" pitchFamily="2" charset="2"/>
              <a:buChar char="ü"/>
              <a:tabLst>
                <a:tab pos="855663" algn="l"/>
                <a:tab pos="1195388" algn="l"/>
              </a:tabLst>
              <a:defRPr/>
            </a:pPr>
            <a:r>
              <a:rPr lang="en-US" sz="2400" b="1" dirty="0" smtClean="0">
                <a:solidFill>
                  <a:srgbClr val="000080"/>
                </a:solidFill>
              </a:rPr>
              <a:t>Guides the intensity of supervision and case planning</a:t>
            </a:r>
          </a:p>
          <a:p>
            <a:pPr marL="1085850" lvl="1" indent="-400050" eaLnBrk="1" hangingPunct="1">
              <a:buClr>
                <a:schemeClr val="accent2"/>
              </a:buClr>
              <a:buFont typeface="Wingdings" pitchFamily="2" charset="2"/>
              <a:buChar char="ü"/>
              <a:tabLst>
                <a:tab pos="855663" algn="l"/>
                <a:tab pos="1195388" algn="l"/>
              </a:tabLst>
              <a:defRPr/>
            </a:pPr>
            <a:r>
              <a:rPr lang="en-US" sz="2400" b="1" dirty="0" smtClean="0">
                <a:solidFill>
                  <a:srgbClr val="000080"/>
                </a:solidFill>
              </a:rPr>
              <a:t>Ensures that appropriate </a:t>
            </a:r>
            <a:r>
              <a:rPr lang="en-US" sz="2400" b="1" dirty="0" err="1" smtClean="0">
                <a:solidFill>
                  <a:srgbClr val="000080"/>
                </a:solidFill>
              </a:rPr>
              <a:t>criminogenic</a:t>
            </a:r>
            <a:r>
              <a:rPr lang="en-US" sz="2400" b="1" dirty="0" smtClean="0">
                <a:solidFill>
                  <a:srgbClr val="000080"/>
                </a:solidFill>
              </a:rPr>
              <a:t> targets are identified for intervention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>
                <a:solidFill>
                  <a:schemeClr val="bg1"/>
                </a:solidFill>
                <a:latin typeface="Arial Black" pitchFamily="34" charset="0"/>
              </a:rPr>
              <a:t>Advantages							</a:t>
            </a:r>
            <a:endParaRPr lang="en-US" sz="1200" i="1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7239000" cy="4800600"/>
          </a:xfrm>
        </p:spPr>
        <p:txBody>
          <a:bodyPr/>
          <a:lstStyle/>
          <a:p>
            <a:pPr marL="571500" indent="-571500" eaLnBrk="1" hangingPunct="1">
              <a:lnSpc>
                <a:spcPct val="90000"/>
              </a:lnSpc>
              <a:spcAft>
                <a:spcPct val="55000"/>
              </a:spcAft>
              <a:buClr>
                <a:schemeClr val="accent2"/>
              </a:buClr>
              <a:buFont typeface="Wingdings 2" pitchFamily="18" charset="2"/>
              <a:buChar char="Þ"/>
            </a:pPr>
            <a:r>
              <a:rPr lang="en-US" sz="2800" b="1" smtClean="0">
                <a:solidFill>
                  <a:srgbClr val="000080"/>
                </a:solidFill>
                <a:cs typeface="Times New Roman" charset="0"/>
              </a:rPr>
              <a:t>Noted increases in predictive accuracy</a:t>
            </a:r>
          </a:p>
          <a:p>
            <a:pPr marL="571500" indent="-571500" eaLnBrk="1" hangingPunct="1">
              <a:lnSpc>
                <a:spcPct val="90000"/>
              </a:lnSpc>
              <a:spcAft>
                <a:spcPct val="55000"/>
              </a:spcAft>
              <a:buClr>
                <a:schemeClr val="accent2"/>
              </a:buClr>
              <a:buFont typeface="Wingdings 2" pitchFamily="18" charset="2"/>
              <a:buChar char="Þ"/>
            </a:pPr>
            <a:r>
              <a:rPr lang="en-US" sz="2800" b="1" smtClean="0">
                <a:solidFill>
                  <a:srgbClr val="000080"/>
                </a:solidFill>
                <a:cs typeface="Times New Roman" charset="0"/>
              </a:rPr>
              <a:t>Promotes a common theoretical model</a:t>
            </a:r>
          </a:p>
          <a:p>
            <a:pPr marL="571500" indent="-571500" eaLnBrk="1" hangingPunct="1">
              <a:lnSpc>
                <a:spcPct val="90000"/>
              </a:lnSpc>
              <a:spcAft>
                <a:spcPct val="55000"/>
              </a:spcAft>
              <a:buClr>
                <a:schemeClr val="accent2"/>
              </a:buClr>
              <a:buFont typeface="Wingdings 2" pitchFamily="18" charset="2"/>
              <a:buChar char="Þ"/>
            </a:pPr>
            <a:r>
              <a:rPr lang="en-US" sz="2800" b="1" smtClean="0">
                <a:solidFill>
                  <a:srgbClr val="000080"/>
                </a:solidFill>
                <a:cs typeface="Times New Roman" charset="0"/>
              </a:rPr>
              <a:t>Assists in the identification of factors correlated with future criminal behavior</a:t>
            </a:r>
          </a:p>
          <a:p>
            <a:pPr marL="571500" indent="-571500" eaLnBrk="1" hangingPunct="1">
              <a:lnSpc>
                <a:spcPct val="90000"/>
              </a:lnSpc>
              <a:spcAft>
                <a:spcPct val="55000"/>
              </a:spcAft>
              <a:buClr>
                <a:schemeClr val="accent2"/>
              </a:buClr>
              <a:buFont typeface="Wingdings 2" pitchFamily="18" charset="2"/>
              <a:buChar char="Þ"/>
            </a:pPr>
            <a:r>
              <a:rPr lang="en-US" sz="2800" b="1" smtClean="0">
                <a:solidFill>
                  <a:srgbClr val="000080"/>
                </a:solidFill>
                <a:cs typeface="Times New Roman" charset="0"/>
              </a:rPr>
              <a:t>Guides the development of a case management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>
                <a:solidFill>
                  <a:schemeClr val="bg1"/>
                </a:solidFill>
                <a:latin typeface="Arial Black" pitchFamily="34" charset="0"/>
              </a:rPr>
              <a:t>Advantages							</a:t>
            </a:r>
            <a:endParaRPr lang="en-US" sz="1200" i="1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7239000" cy="4800600"/>
          </a:xfrm>
        </p:spPr>
        <p:txBody>
          <a:bodyPr/>
          <a:lstStyle/>
          <a:p>
            <a:pPr marL="571500" indent="-571500" eaLnBrk="1" hangingPunct="1">
              <a:spcAft>
                <a:spcPct val="55000"/>
              </a:spcAft>
              <a:buClr>
                <a:schemeClr val="accent2"/>
              </a:buClr>
              <a:buFont typeface="Wingdings 2" pitchFamily="18" charset="2"/>
              <a:buChar char="Þ"/>
            </a:pPr>
            <a:r>
              <a:rPr lang="en-US" sz="2800" b="1" smtClean="0">
                <a:solidFill>
                  <a:srgbClr val="000080"/>
                </a:solidFill>
                <a:cs typeface="Times New Roman" charset="0"/>
              </a:rPr>
              <a:t>Guides the identification and effective use of resources</a:t>
            </a:r>
          </a:p>
          <a:p>
            <a:pPr marL="571500" indent="-571500" eaLnBrk="1" hangingPunct="1">
              <a:spcAft>
                <a:spcPct val="55000"/>
              </a:spcAft>
              <a:buClr>
                <a:schemeClr val="accent2"/>
              </a:buClr>
              <a:buFont typeface="Wingdings 2" pitchFamily="18" charset="2"/>
              <a:buChar char="Þ"/>
            </a:pPr>
            <a:r>
              <a:rPr lang="en-US" sz="2800" b="1" smtClean="0">
                <a:solidFill>
                  <a:srgbClr val="000080"/>
                </a:solidFill>
                <a:cs typeface="Times New Roman" charset="0"/>
              </a:rPr>
              <a:t>Guides the assignment of levels of supervision and service</a:t>
            </a:r>
          </a:p>
          <a:p>
            <a:pPr marL="571500" indent="-571500" eaLnBrk="1" hangingPunct="1">
              <a:spcAft>
                <a:spcPct val="55000"/>
              </a:spcAft>
              <a:buClr>
                <a:schemeClr val="accent2"/>
              </a:buClr>
              <a:buFont typeface="Wingdings 2" pitchFamily="18" charset="2"/>
              <a:buChar char="Þ"/>
            </a:pPr>
            <a:r>
              <a:rPr lang="en-US" sz="2800" b="1" smtClean="0">
                <a:solidFill>
                  <a:srgbClr val="000080"/>
                </a:solidFill>
                <a:cs typeface="Times New Roman" charset="0"/>
              </a:rPr>
              <a:t>Increases staff proficiency</a:t>
            </a:r>
          </a:p>
          <a:p>
            <a:pPr marL="571500" indent="-571500" eaLnBrk="1" hangingPunct="1">
              <a:spcAft>
                <a:spcPct val="55000"/>
              </a:spcAft>
              <a:buClr>
                <a:schemeClr val="accent2"/>
              </a:buClr>
              <a:buFont typeface="Wingdings 2" pitchFamily="18" charset="2"/>
              <a:buChar char="Þ"/>
            </a:pPr>
            <a:r>
              <a:rPr lang="en-US" sz="2800" b="1" smtClean="0">
                <a:solidFill>
                  <a:srgbClr val="000080"/>
                </a:solidFill>
                <a:cs typeface="Times New Roman" charset="0"/>
              </a:rPr>
              <a:t>Increases assessment and interview skill</a:t>
            </a:r>
          </a:p>
          <a:p>
            <a:pPr marL="571500" indent="-571500" eaLnBrk="1" hangingPunct="1">
              <a:spcAft>
                <a:spcPct val="55000"/>
              </a:spcAft>
              <a:buClr>
                <a:srgbClr val="FF3300"/>
              </a:buClr>
              <a:buFont typeface="Wingdings 2" pitchFamily="18" charset="2"/>
              <a:buChar char="Þ"/>
            </a:pPr>
            <a:endParaRPr lang="en-US" sz="2800" b="1" smtClean="0">
              <a:solidFill>
                <a:srgbClr val="00008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>
                <a:solidFill>
                  <a:schemeClr val="bg1"/>
                </a:solidFill>
                <a:latin typeface="Arial Black" pitchFamily="34" charset="0"/>
              </a:rPr>
              <a:t>COMPAS								</a:t>
            </a:r>
            <a:endParaRPr lang="en-US" sz="1200" i="1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7391400" cy="4038600"/>
          </a:xfrm>
        </p:spPr>
        <p:txBody>
          <a:bodyPr/>
          <a:lstStyle/>
          <a:p>
            <a:pPr marL="571500" indent="-571500" eaLnBrk="1" hangingPunct="1"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</a:pPr>
            <a:r>
              <a:rPr lang="en-US" sz="2400" b="1" dirty="0" smtClean="0">
                <a:solidFill>
                  <a:srgbClr val="000080"/>
                </a:solidFill>
              </a:rPr>
              <a:t>Validated on New York Probation sample</a:t>
            </a:r>
          </a:p>
          <a:p>
            <a:pPr marL="571500" indent="-571500" eaLnBrk="1" hangingPunct="1"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</a:pPr>
            <a:r>
              <a:rPr lang="en-US" sz="2400" b="1" dirty="0" err="1" smtClean="0">
                <a:solidFill>
                  <a:srgbClr val="000080"/>
                </a:solidFill>
              </a:rPr>
              <a:t>Normed</a:t>
            </a:r>
            <a:r>
              <a:rPr lang="en-US" sz="2400" b="1" dirty="0" smtClean="0">
                <a:solidFill>
                  <a:srgbClr val="000080"/>
                </a:solidFill>
              </a:rPr>
              <a:t> for incarceration status and gender</a:t>
            </a:r>
          </a:p>
          <a:p>
            <a:pPr marL="571500" indent="-571500" eaLnBrk="1" hangingPunct="1"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</a:pPr>
            <a:r>
              <a:rPr lang="en-US" sz="2400" b="1" dirty="0" smtClean="0">
                <a:solidFill>
                  <a:srgbClr val="000080"/>
                </a:solidFill>
              </a:rPr>
              <a:t>Three Risk Scales</a:t>
            </a:r>
          </a:p>
          <a:p>
            <a:pPr marL="571500" indent="-571500" eaLnBrk="1" hangingPunct="1"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</a:pPr>
            <a:r>
              <a:rPr lang="en-US" sz="2400" b="1" dirty="0" smtClean="0">
                <a:solidFill>
                  <a:srgbClr val="000080"/>
                </a:solidFill>
              </a:rPr>
              <a:t>Needs Scales:  3 historical; 16 </a:t>
            </a:r>
            <a:r>
              <a:rPr lang="en-US" sz="2400" b="1" dirty="0" err="1" smtClean="0">
                <a:solidFill>
                  <a:srgbClr val="000080"/>
                </a:solidFill>
              </a:rPr>
              <a:t>criminogenic</a:t>
            </a:r>
            <a:r>
              <a:rPr lang="en-US" sz="2400" b="1" dirty="0" smtClean="0">
                <a:solidFill>
                  <a:srgbClr val="000080"/>
                </a:solidFill>
              </a:rPr>
              <a:t> needs scales</a:t>
            </a:r>
          </a:p>
          <a:p>
            <a:pPr marL="571500" indent="-571500" eaLnBrk="1" hangingPunct="1"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</a:pPr>
            <a:r>
              <a:rPr lang="en-US" sz="2400" b="1" dirty="0" smtClean="0">
                <a:solidFill>
                  <a:srgbClr val="000080"/>
                </a:solidFill>
              </a:rPr>
              <a:t>Mental Health Screening and Referral</a:t>
            </a:r>
          </a:p>
          <a:p>
            <a:pPr marL="571500" indent="-571500" eaLnBrk="1" hangingPunct="1"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</a:pPr>
            <a:r>
              <a:rPr lang="en-US" sz="2400" b="1" dirty="0" smtClean="0">
                <a:solidFill>
                  <a:srgbClr val="000080"/>
                </a:solidFill>
              </a:rPr>
              <a:t>Ad Hoc Reporting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8600" y="1006475"/>
            <a:ext cx="8686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66FF"/>
                </a:solidFill>
                <a:latin typeface="+mj-lt"/>
              </a:rPr>
              <a:t>Correctional Offender Management Profiling for Alternative Sanctions - Continued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232900" cy="91440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231775"/>
            <a:r>
              <a:rPr lang="en-US" sz="2400" i="1">
                <a:solidFill>
                  <a:schemeClr val="bg1"/>
                </a:solidFill>
                <a:latin typeface="Arial Black" pitchFamily="34" charset="0"/>
              </a:rPr>
              <a:t>COMPAS								</a:t>
            </a:r>
            <a:endParaRPr lang="en-US" sz="1200" i="1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7391400" cy="4038600"/>
          </a:xfrm>
        </p:spPr>
        <p:txBody>
          <a:bodyPr/>
          <a:lstStyle/>
          <a:p>
            <a:pPr marL="571500" indent="-571500" eaLnBrk="1" hangingPunct="1"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</a:pPr>
            <a:r>
              <a:rPr lang="en-US" sz="2800" b="1" smtClean="0">
                <a:solidFill>
                  <a:srgbClr val="000080"/>
                </a:solidFill>
              </a:rPr>
              <a:t>Implemented in NYS for OPCA</a:t>
            </a:r>
          </a:p>
          <a:p>
            <a:pPr marL="571500" indent="-571500" eaLnBrk="1" hangingPunct="1">
              <a:spcAft>
                <a:spcPct val="45000"/>
              </a:spcAft>
              <a:buClr>
                <a:schemeClr val="accent2"/>
              </a:buClr>
              <a:buFont typeface="Wingdings 2" pitchFamily="18" charset="2"/>
              <a:buChar char=""/>
            </a:pPr>
            <a:r>
              <a:rPr lang="en-US" sz="2800" b="1" smtClean="0">
                <a:solidFill>
                  <a:srgbClr val="000080"/>
                </a:solidFill>
              </a:rPr>
              <a:t>Used in every stage of probation work</a:t>
            </a:r>
          </a:p>
          <a:p>
            <a:pPr marL="1085850" lvl="1" indent="-400050" eaLnBrk="1" hangingPunct="1">
              <a:buClr>
                <a:schemeClr val="accent2"/>
              </a:buClr>
              <a:buFont typeface="Wingdings 2" pitchFamily="18" charset="2"/>
              <a:buChar char=""/>
            </a:pPr>
            <a:r>
              <a:rPr lang="en-US" b="1" smtClean="0">
                <a:solidFill>
                  <a:srgbClr val="000080"/>
                </a:solidFill>
              </a:rPr>
              <a:t>Pre-Trial</a:t>
            </a:r>
          </a:p>
          <a:p>
            <a:pPr marL="1085850" lvl="1" indent="-400050" eaLnBrk="1" hangingPunct="1">
              <a:buClr>
                <a:schemeClr val="accent2"/>
              </a:buClr>
              <a:buFont typeface="Wingdings 2" pitchFamily="18" charset="2"/>
              <a:buChar char=""/>
            </a:pPr>
            <a:r>
              <a:rPr lang="en-US" b="1" smtClean="0">
                <a:solidFill>
                  <a:srgbClr val="000080"/>
                </a:solidFill>
              </a:rPr>
              <a:t>Pre-Sentence Investigation</a:t>
            </a:r>
          </a:p>
          <a:p>
            <a:pPr marL="1085850" lvl="1" indent="-400050" eaLnBrk="1" hangingPunct="1">
              <a:buClr>
                <a:schemeClr val="accent2"/>
              </a:buClr>
              <a:buFont typeface="Wingdings 2" pitchFamily="18" charset="2"/>
              <a:buChar char=""/>
            </a:pPr>
            <a:r>
              <a:rPr lang="en-US" b="1" smtClean="0">
                <a:solidFill>
                  <a:srgbClr val="000080"/>
                </a:solidFill>
              </a:rPr>
              <a:t>Classification and Supervision</a:t>
            </a:r>
          </a:p>
          <a:p>
            <a:pPr marL="1085850" lvl="1" indent="-400050" eaLnBrk="1" hangingPunct="1">
              <a:buClr>
                <a:schemeClr val="accent2"/>
              </a:buClr>
              <a:buFont typeface="Wingdings 2" pitchFamily="18" charset="2"/>
              <a:buChar char=""/>
            </a:pPr>
            <a:r>
              <a:rPr lang="en-US" b="1" smtClean="0">
                <a:solidFill>
                  <a:srgbClr val="000080"/>
                </a:solidFill>
              </a:rPr>
              <a:t>Case Planning</a:t>
            </a:r>
          </a:p>
          <a:p>
            <a:pPr marL="1085850" lvl="1" indent="-400050" eaLnBrk="1" hangingPunct="1">
              <a:buClr>
                <a:schemeClr val="accent2"/>
              </a:buClr>
              <a:buFont typeface="Wingdings 2" pitchFamily="18" charset="2"/>
              <a:buChar char=""/>
            </a:pPr>
            <a:r>
              <a:rPr lang="en-US" b="1" smtClean="0">
                <a:solidFill>
                  <a:srgbClr val="000080"/>
                </a:solidFill>
              </a:rPr>
              <a:t>Reclassification</a:t>
            </a:r>
          </a:p>
          <a:p>
            <a:pPr marL="1085850" lvl="1" indent="-400050" eaLnBrk="1" hangingPunct="1">
              <a:buClr>
                <a:srgbClr val="FF3300"/>
              </a:buClr>
              <a:buFont typeface="Wingdings 2" pitchFamily="18" charset="2"/>
              <a:buChar char=""/>
            </a:pPr>
            <a:endParaRPr lang="en-US" b="1" smtClean="0">
              <a:solidFill>
                <a:srgbClr val="000080"/>
              </a:solidFill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28600" y="1006475"/>
            <a:ext cx="8686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66FF"/>
                </a:solidFill>
                <a:latin typeface="+mj-lt"/>
              </a:rPr>
              <a:t>Correctional Offender Management Profiling for Alternative Sanctions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NYCOMPAS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Usage as of 6/30/2012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0386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2,347 NY Probation and ATI Users*</a:t>
            </a:r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210,883 assessments completed</a:t>
            </a:r>
          </a:p>
          <a:p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25,212 case plans completed</a:t>
            </a:r>
          </a:p>
          <a:p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 17,350 PSI’s completed</a:t>
            </a:r>
          </a:p>
          <a:p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101,836 Case Supervision Reviews completed</a:t>
            </a:r>
          </a:p>
          <a:p>
            <a:endParaRPr lang="en-US" sz="2400" b="1" dirty="0" smtClean="0"/>
          </a:p>
          <a:p>
            <a:pPr>
              <a:buNone/>
            </a:pPr>
            <a:r>
              <a:rPr lang="en-US" sz="1800" b="1" i="1" dirty="0" smtClean="0">
                <a:solidFill>
                  <a:schemeClr val="accent2">
                    <a:lumMod val="50000"/>
                  </a:schemeClr>
                </a:solidFill>
              </a:rPr>
              <a:t>* as of 3/26/2012</a:t>
            </a:r>
            <a:endParaRPr lang="en-US" sz="1800" b="1" i="1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00FE6-513C-421C-BFFD-94D7CC83519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B40D30-DE01-49B2-AE34-BE376C053F7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3" name="Chart 2"/>
          <p:cNvGraphicFramePr/>
          <p:nvPr/>
        </p:nvGraphicFramePr>
        <p:xfrm>
          <a:off x="304800" y="152400"/>
          <a:ext cx="83820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Risk and Need Assessment in Proposed Supervision Rule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endParaRPr lang="en-US" dirty="0" smtClean="0"/>
          </a:p>
          <a:p>
            <a:pPr marL="0" indent="0">
              <a:buFontTx/>
              <a:buNone/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“The term risk and need assessment means the use of a state approved, validated actuarial instrument and recommended protocol to screen and assess the probationer’s risk of recidivism.”  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BF8B46C-F056-424A-8E16-220515192C94}" type="slidenum">
              <a:rPr lang="en-US" smtClean="0">
                <a:latin typeface="Times New Roman" charset="0"/>
              </a:rPr>
              <a:pPr/>
              <a:t>11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Risk and Need Assessment in Proposed Supervision Rule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Cont.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Must be Completed Within 30 Business Days of Initial Interview (If Not Already Completed at PSI Stage),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Develop a Case Plan Using Evidence Based Practices,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Determine Risk Level,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In-Person Weekly Contact Until Assessment Completed and Risk Level Determined.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F43F852-6FBF-4CDD-BFE9-47EBAF2E7299}" type="slidenum">
              <a:rPr lang="en-US" smtClean="0">
                <a:latin typeface="Times New Roman" charset="0"/>
              </a:rPr>
              <a:pPr/>
              <a:t>12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Risk and Need Assessment in Proposed Supervision Rule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Cont.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defRPr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Encourages Departments to Allocate Resources Based on Risk Level</a:t>
            </a:r>
          </a:p>
          <a:p>
            <a:pPr lvl="3">
              <a:defRPr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Greatest Risk</a:t>
            </a:r>
          </a:p>
          <a:p>
            <a:pPr lvl="3">
              <a:defRPr/>
            </a:pP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3">
              <a:defRPr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High Risk</a:t>
            </a:r>
          </a:p>
          <a:p>
            <a:pPr lvl="3">
              <a:defRPr/>
            </a:pP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3">
              <a:defRPr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Medium Risk</a:t>
            </a:r>
          </a:p>
          <a:p>
            <a:pPr lvl="3">
              <a:defRPr/>
            </a:pP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3">
              <a:defRPr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Low Risk</a:t>
            </a:r>
          </a:p>
          <a:p>
            <a:pPr>
              <a:defRPr/>
            </a:pPr>
            <a:endParaRPr lang="en-US" sz="28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21E98E-ADF0-4A95-B2FE-AE00A119C4D7}" type="slidenum">
              <a:rPr lang="en-US" smtClean="0">
                <a:latin typeface="Times New Roman" charset="0"/>
              </a:rPr>
              <a:pPr/>
              <a:t>13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Benefits of Completing Assessment at PSI Stage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Informs Recommendations to Court including Alternate Sentencing Options,</a:t>
            </a:r>
          </a:p>
          <a:p>
            <a:pPr>
              <a:defRPr/>
            </a:pPr>
            <a:endParaRPr lang="en-US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Identifies Areas of Risk and Need appropriate for Monitoring and Intervention,</a:t>
            </a:r>
          </a:p>
          <a:p>
            <a:pPr>
              <a:defRPr/>
            </a:pPr>
            <a:endParaRPr lang="en-US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Minimize Recommended Conditions on Lowest Risk Cases.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222311-6233-47E7-BD2D-2DDB586C1B63}" type="slidenum">
              <a:rPr lang="en-US" smtClean="0">
                <a:latin typeface="Times New Roman" charset="0"/>
              </a:rPr>
              <a:pPr/>
              <a:t>14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Periodic Reassessments-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Case Reviews (Adult Cases)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To be completed every six months for active criminal court and family court adult supervision cases,</a:t>
            </a:r>
          </a:p>
          <a:p>
            <a:pPr>
              <a:defRPr/>
            </a:pP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To be completed every 12 months for administrative cases (probationers who are otherwise unavailable for active supervision). 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A7777E-99B8-4482-ACD2-9AAFC45E7462}" type="slidenum">
              <a:rPr lang="en-US" smtClean="0">
                <a:latin typeface="Times New Roman" charset="0"/>
              </a:rPr>
              <a:pPr/>
              <a:t>15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4155A4-8467-4129-A5B2-044A5DE0A453}" type="slidenum">
              <a:rPr lang="en-US" smtClean="0">
                <a:latin typeface="Times New Roman" charset="0"/>
              </a:rPr>
              <a:pPr/>
              <a:t>16</a:t>
            </a:fld>
            <a:endParaRPr lang="en-US" smtClean="0">
              <a:latin typeface="Times New Roman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414528" y="838200"/>
          <a:ext cx="8610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Periodic Reassessment-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Case Reviews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cont.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Significant increases in number of COMPAS Case Reviews completed in 2012 as compared to 2011.</a:t>
            </a:r>
          </a:p>
          <a:p>
            <a:pPr>
              <a:defRPr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However, eight counties recorded few or no Case Reviews/Reclassifications completed during the 2</a:t>
            </a:r>
            <a:r>
              <a:rPr lang="en-US" baseline="30000" dirty="0" smtClean="0">
                <a:solidFill>
                  <a:schemeClr val="accent2">
                    <a:lumMod val="50000"/>
                  </a:schemeClr>
                </a:solidFill>
              </a:rPr>
              <a:t>nd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quarter of 2012.</a:t>
            </a:r>
          </a:p>
        </p:txBody>
      </p:sp>
      <p:sp>
        <p:nvSpPr>
          <p:cNvPr id="1638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E99F1C1-C760-487C-A4DF-BA509516F5A0}" type="slidenum">
              <a:rPr lang="en-US" smtClean="0">
                <a:latin typeface="Times New Roman" charset="0"/>
              </a:rPr>
              <a:pPr/>
              <a:t>17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/>
          </p:cNvSpPr>
          <p:nvPr>
            <p:ph type="title"/>
          </p:nvPr>
        </p:nvSpPr>
        <p:spPr>
          <a:xfrm>
            <a:off x="533400" y="609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Additional Assessments</a:t>
            </a:r>
          </a:p>
        </p:txBody>
      </p:sp>
      <p:sp>
        <p:nvSpPr>
          <p:cNvPr id="17411" name="Content Placeholder 3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1148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Currently available to New York Probation Users Via COMPAS Suite: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TCU Drug Screening II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(State Directors Memorandum 2011-22)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Stable 2007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(State Directors Memorandum 2012-8)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Acute 2007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(State Directors Memorandum 2012-8)</a:t>
            </a:r>
          </a:p>
          <a:p>
            <a:pPr>
              <a:defRPr/>
            </a:pPr>
            <a:endParaRPr lang="en-US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Other Assessments may be made available upon DCJS/OPCA Approval.</a:t>
            </a:r>
          </a:p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JSOAP-II likely to be enabled in COMPAS 8 </a:t>
            </a:r>
          </a:p>
        </p:txBody>
      </p:sp>
      <p:sp>
        <p:nvSpPr>
          <p:cNvPr id="1741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5A99C6-F6F9-4BDE-8B0A-8C3827F59F29}" type="slidenum">
              <a:rPr lang="en-US" smtClean="0">
                <a:latin typeface="Times New Roman" charset="0"/>
              </a:rPr>
              <a:pPr/>
              <a:t>18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COMPAS Guidance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2008 COMPAS Policy Guidance</a:t>
            </a:r>
          </a:p>
          <a:p>
            <a:pPr lvl="1"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State Directors Memorandum 2008-10</a:t>
            </a:r>
          </a:p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New York COMPAS Webinar Series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Evidence Based Practice and Risk/Need Assessment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Navigation of COMPAS Probation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Conducting the Assessment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Interpreting the COMPAS Result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Case Planning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Future of COMPAS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BF010C-B7F2-4CFB-A214-90ACB8D9F424}" type="slidenum">
              <a:rPr lang="en-US" smtClean="0">
                <a:latin typeface="Times New Roman" charset="0"/>
              </a:rPr>
              <a:pPr/>
              <a:t>19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COMPAS 7 to COMPAS 8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New York will be transitioning from COMPAS version 7 to version 8 in the coming months.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Minor changes to appearance and features.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Training plan for transition to COMPAS 8 will be announced in the near future. </a:t>
            </a:r>
          </a:p>
          <a:p>
            <a:pPr>
              <a:defRPr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DOCCS will use COMPAS system wide</a:t>
            </a:r>
          </a:p>
          <a:p>
            <a:pPr>
              <a:buFontTx/>
              <a:buNone/>
              <a:defRPr/>
            </a:pPr>
            <a:endParaRPr lang="en-US" sz="2000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30CF9E-DA50-4E85-A8B9-C11547D8EB66}" type="slidenum">
              <a:rPr lang="en-US" smtClean="0">
                <a:latin typeface="Times New Roman" charset="0"/>
              </a:rPr>
              <a:pPr/>
              <a:t>20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COMPAS 8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Browser Requirements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Recommended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Internet Explorer 8 or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Firefox version 13.0.1</a:t>
            </a:r>
          </a:p>
          <a:p>
            <a:pPr>
              <a:defRPr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NOT Supported in Integrated Justice Portal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Internet Explorer 9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Chrome</a:t>
            </a:r>
          </a:p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NOT Supported by COMPAS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Safari</a:t>
            </a:r>
          </a:p>
          <a:p>
            <a:pPr>
              <a:defRPr/>
            </a:pP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62EFB8-2E60-4CE7-A7E8-343F00491215}" type="slidenum">
              <a:rPr lang="en-US" smtClean="0">
                <a:latin typeface="Times New Roman" charset="0"/>
              </a:rPr>
              <a:pPr/>
              <a:t>21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COMPAS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Pre-Trial Release Scale Set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COMPAS 8 will include a revised Pre-Trial Release Scale Set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Developed by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</a:rPr>
              <a:t>Northpointe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based on continued research, and consultation with DCJS research and program personnel,</a:t>
            </a:r>
          </a:p>
          <a:p>
            <a:pPr lvl="1">
              <a:defRPr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Comprised of 14 questions,</a:t>
            </a:r>
          </a:p>
          <a:p>
            <a:pPr lvl="1">
              <a:defRPr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Predictive ability of this new scale will need to be evaluated in New York. 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A1159C-5117-4747-8DC8-4F42DA23370E}" type="slidenum">
              <a:rPr lang="en-US" smtClean="0">
                <a:latin typeface="Times New Roman" charset="0"/>
              </a:rPr>
              <a:pPr/>
              <a:t>22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066800"/>
          </a:xfrm>
        </p:spPr>
        <p:txBody>
          <a:bodyPr/>
          <a:lstStyle/>
          <a:p>
            <a:r>
              <a:rPr lang="en-US" sz="5400" dirty="0" smtClean="0">
                <a:solidFill>
                  <a:schemeClr val="accent2">
                    <a:lumMod val="50000"/>
                  </a:schemeClr>
                </a:solidFill>
              </a:rPr>
              <a:t>Contact:</a:t>
            </a:r>
            <a:endParaRPr lang="en-US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Nancy Andino</a:t>
            </a:r>
          </a:p>
          <a:p>
            <a:pPr>
              <a:buNone/>
            </a:pP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	 	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nandino@probation.nyc.gov</a:t>
            </a:r>
          </a:p>
          <a:p>
            <a:pPr>
              <a:buNone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Sharon Lansing</a:t>
            </a:r>
          </a:p>
          <a:p>
            <a:pPr>
              <a:buNone/>
            </a:pP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sharon.lansing@dcjs.ny.gov</a:t>
            </a:r>
          </a:p>
          <a:p>
            <a:pPr>
              <a:buNone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Gary Govel</a:t>
            </a:r>
          </a:p>
          <a:p>
            <a:pPr>
              <a:buNone/>
            </a:pP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gary.govel@dcjs.ny.gov</a:t>
            </a:r>
          </a:p>
          <a:p>
            <a:pPr>
              <a:buNone/>
            </a:pPr>
            <a:endParaRPr lang="en-US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en-US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en-US" sz="40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55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3D7FCA-2BA2-4584-87C2-47118A8A1FA5}" type="slidenum">
              <a:rPr lang="en-US" smtClean="0">
                <a:latin typeface="Times New Roman" charset="0"/>
              </a:rPr>
              <a:pPr/>
              <a:t>23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  <a:fontScheme name="Default 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5104</TotalTime>
  <Words>827</Words>
  <Application>Microsoft Office PowerPoint</Application>
  <PresentationFormat>On-screen Show (4:3)</PresentationFormat>
  <Paragraphs>215</Paragraphs>
  <Slides>23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NYCOMPAS Usage as of 6/30/2012</vt:lpstr>
      <vt:lpstr>Slide 10</vt:lpstr>
      <vt:lpstr>Risk and Need Assessment in Proposed Supervision Rule</vt:lpstr>
      <vt:lpstr>Risk and Need Assessment in Proposed Supervision Rule Cont.</vt:lpstr>
      <vt:lpstr>Risk and Need Assessment in Proposed Supervision Rule Cont.</vt:lpstr>
      <vt:lpstr>Benefits of Completing Assessment at PSI Stage</vt:lpstr>
      <vt:lpstr>Periodic Reassessments- Case Reviews (Adult Cases)</vt:lpstr>
      <vt:lpstr>Slide 16</vt:lpstr>
      <vt:lpstr>Periodic Reassessment- Case Reviews cont.</vt:lpstr>
      <vt:lpstr>Additional Assessments</vt:lpstr>
      <vt:lpstr>COMPAS Guidance</vt:lpstr>
      <vt:lpstr>COMPAS 7 to COMPAS 8</vt:lpstr>
      <vt:lpstr>COMPAS 8 Browser Requirements</vt:lpstr>
      <vt:lpstr>COMPAS Pre-Trial Release Scale Set</vt:lpstr>
      <vt:lpstr>Contact:</vt:lpstr>
    </vt:vector>
  </TitlesOfParts>
  <Company>NYSDCJS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DPCA/Probation Priorities</dc:title>
  <dc:creator>Robert Maccarone</dc:creator>
  <cp:lastModifiedBy>DCJS User</cp:lastModifiedBy>
  <cp:revision>553</cp:revision>
  <cp:lastPrinted>2012-03-19T16:04:48Z</cp:lastPrinted>
  <dcterms:created xsi:type="dcterms:W3CDTF">2005-10-14T00:43:33Z</dcterms:created>
  <dcterms:modified xsi:type="dcterms:W3CDTF">2012-08-20T20:11:56Z</dcterms:modified>
</cp:coreProperties>
</file>