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95" r:id="rId2"/>
    <p:sldId id="297" r:id="rId3"/>
    <p:sldId id="298" r:id="rId4"/>
    <p:sldId id="299" r:id="rId5"/>
    <p:sldId id="300" r:id="rId6"/>
    <p:sldId id="301" r:id="rId7"/>
    <p:sldId id="303" r:id="rId8"/>
    <p:sldId id="302" r:id="rId9"/>
    <p:sldId id="304" r:id="rId10"/>
    <p:sldId id="305" r:id="rId11"/>
    <p:sldId id="306" r:id="rId12"/>
    <p:sldId id="307" r:id="rId13"/>
    <p:sldId id="309" r:id="rId14"/>
    <p:sldId id="308" r:id="rId15"/>
    <p:sldId id="310" r:id="rId16"/>
    <p:sldId id="312" r:id="rId17"/>
    <p:sldId id="313" r:id="rId18"/>
  </p:sldIdLst>
  <p:sldSz cx="9144000" cy="6858000" type="screen4x3"/>
  <p:notesSz cx="68580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800" b="1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800" b="1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800" b="1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800" b="1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  <a:srgbClr val="CCEC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15" autoAdjust="0"/>
    <p:restoredTop sz="94728" autoAdjust="0"/>
  </p:normalViewPr>
  <p:slideViewPr>
    <p:cSldViewPr>
      <p:cViewPr varScale="1">
        <p:scale>
          <a:sx n="83" d="100"/>
          <a:sy n="83" d="100"/>
        </p:scale>
        <p:origin x="-444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48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02" tIns="46151" rIns="92302" bIns="46151" numCol="1" anchor="t" anchorCtr="0" compatLnSpc="1">
            <a:prstTxWarp prst="textNoShape">
              <a:avLst/>
            </a:prstTxWarp>
          </a:bodyPr>
          <a:lstStyle>
            <a:lvl1pPr defTabSz="923186">
              <a:defRPr sz="12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02" tIns="46151" rIns="92302" bIns="46151" numCol="1" anchor="t" anchorCtr="0" compatLnSpc="1">
            <a:prstTxWarp prst="textNoShape">
              <a:avLst/>
            </a:prstTxWarp>
          </a:bodyPr>
          <a:lstStyle>
            <a:lvl1pPr algn="r" defTabSz="923186">
              <a:defRPr sz="12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06488" y="698500"/>
            <a:ext cx="4646612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7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416425"/>
            <a:ext cx="5486400" cy="418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02" tIns="46151" rIns="92302" bIns="4615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97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263"/>
            <a:ext cx="297180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02" tIns="46151" rIns="92302" bIns="46151" numCol="1" anchor="b" anchorCtr="0" compatLnSpc="1">
            <a:prstTxWarp prst="textNoShape">
              <a:avLst/>
            </a:prstTxWarp>
          </a:bodyPr>
          <a:lstStyle>
            <a:lvl1pPr defTabSz="923186">
              <a:defRPr sz="12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97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831263"/>
            <a:ext cx="297180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02" tIns="46151" rIns="92302" bIns="46151" numCol="1" anchor="b" anchorCtr="0" compatLnSpc="1">
            <a:prstTxWarp prst="textNoShape">
              <a:avLst/>
            </a:prstTxWarp>
          </a:bodyPr>
          <a:lstStyle>
            <a:lvl1pPr algn="r" defTabSz="923186">
              <a:defRPr sz="1200" b="0"/>
            </a:lvl1pPr>
          </a:lstStyle>
          <a:p>
            <a:pPr>
              <a:defRPr/>
            </a:pPr>
            <a:fld id="{D4491099-E483-47C6-B5EB-ACFFF8D961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1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22338"/>
            <a:fld id="{FDEA307F-F93A-43AD-9341-B74E18651BA5}" type="slidenum">
              <a:rPr lang="en-US" smtClean="0"/>
              <a:pPr defTabSz="922338"/>
              <a:t>1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A8BAE9-856A-46B3-ADE3-B465CDC924F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C9AB71-C231-44E5-8DA2-943001B596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F384CF-E4B4-4E4B-A3AA-6654ECC10D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595BA0-0B45-4E35-86AC-D6FC93E9EAD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5B65B8-B1F0-4E79-86FF-22A5E27386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2F006B-4369-4740-9285-0C083FB906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5F25E8-A66C-4D17-81E1-6ADC137910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39320D-6DFE-46A0-99D9-42139DD14CE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CEA702-4CAD-4898-833E-DCF4044C2D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DC9C10-0CFE-41D6-BBD6-59901A9871D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066E84-3E6B-4F78-BED0-A073CB4EA7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E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pPr>
              <a:defRPr/>
            </a:pPr>
            <a:fld id="{4022805A-9BBC-441B-B7D2-D2E2D225E4B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mailto:kelly.palmateer@dcjs.ny.gov" TargetMode="External"/><Relationship Id="rId2" Type="http://schemas.openxmlformats.org/officeDocument/2006/relationships/hyperlink" Target="mailto:shaina.kern@dcjs.ny.gov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matthew.charton@dcjs.ny.gov" TargetMode="External"/><Relationship Id="rId4" Type="http://schemas.openxmlformats.org/officeDocument/2006/relationships/hyperlink" Target="mailto:nicole.aldi@dcjs.ny.gov" TargetMode="Externa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200400" y="2133600"/>
            <a:ext cx="5638800" cy="4724400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US" sz="2400" dirty="0" smtClean="0"/>
              <a:t>DEMISTIFYING INTERSTATE AND INTRASTATE TRANSFERS</a:t>
            </a:r>
            <a:endParaRPr lang="en-US" sz="2400" b="1" dirty="0" smtClean="0"/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US" sz="2400" b="1" dirty="0" smtClean="0"/>
              <a:t>  </a:t>
            </a:r>
            <a:endParaRPr lang="en-US" sz="2000" b="1" dirty="0" smtClean="0"/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US" sz="1800" b="1" dirty="0" smtClean="0"/>
              <a:t>POA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US" sz="1800" b="1" dirty="0" smtClean="0"/>
              <a:t>August 10, 2012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US" sz="1800" b="1" dirty="0" smtClean="0"/>
              <a:t>9:00am</a:t>
            </a:r>
          </a:p>
          <a:p>
            <a:pPr algn="r" eaLnBrk="1" hangingPunct="1">
              <a:lnSpc>
                <a:spcPct val="90000"/>
              </a:lnSpc>
              <a:buNone/>
            </a:pPr>
            <a:endParaRPr lang="en-US" sz="2000" b="1" dirty="0" smtClean="0"/>
          </a:p>
          <a:p>
            <a:pPr algn="r" eaLnBrk="1" hangingPunct="1">
              <a:lnSpc>
                <a:spcPct val="90000"/>
              </a:lnSpc>
              <a:buNone/>
            </a:pPr>
            <a:r>
              <a:rPr lang="en-US" sz="2000" b="1" dirty="0" smtClean="0"/>
              <a:t>			 OPCA INTERSTATE COMPACT UNIT</a:t>
            </a:r>
          </a:p>
          <a:p>
            <a:pPr algn="r" eaLnBrk="1" hangingPunct="1">
              <a:lnSpc>
                <a:spcPct val="90000"/>
              </a:lnSpc>
              <a:buNone/>
            </a:pPr>
            <a:r>
              <a:rPr lang="en-US" sz="2000" b="1" dirty="0" smtClean="0"/>
              <a:t>MATT CHARTON-DCA</a:t>
            </a:r>
          </a:p>
          <a:p>
            <a:pPr algn="r" eaLnBrk="1" hangingPunct="1">
              <a:lnSpc>
                <a:spcPct val="90000"/>
              </a:lnSpc>
              <a:buNone/>
            </a:pPr>
            <a:r>
              <a:rPr lang="en-US" sz="2000" b="1" dirty="0" smtClean="0"/>
              <a:t>NICOLE ALDI–SUPERVISOR</a:t>
            </a:r>
          </a:p>
          <a:p>
            <a:pPr algn="r" eaLnBrk="1" hangingPunct="1">
              <a:lnSpc>
                <a:spcPct val="90000"/>
              </a:lnSpc>
              <a:buNone/>
            </a:pPr>
            <a:r>
              <a:rPr lang="en-US" sz="2000" b="1" dirty="0" smtClean="0"/>
              <a:t>KELLY PALMATEER-COMPACT STAFF </a:t>
            </a:r>
          </a:p>
          <a:p>
            <a:pPr algn="r" eaLnBrk="1" hangingPunct="1">
              <a:lnSpc>
                <a:spcPct val="90000"/>
              </a:lnSpc>
              <a:buNone/>
            </a:pPr>
            <a:r>
              <a:rPr lang="en-US" sz="1600" b="1" dirty="0" smtClean="0"/>
              <a:t>NYS Division of Criminal Justice Services</a:t>
            </a:r>
          </a:p>
          <a:p>
            <a:pPr algn="r" eaLnBrk="1" hangingPunct="1">
              <a:lnSpc>
                <a:spcPct val="90000"/>
              </a:lnSpc>
              <a:buFontTx/>
              <a:buNone/>
            </a:pPr>
            <a:r>
              <a:rPr lang="en-US" sz="1600" b="1" dirty="0" smtClean="0"/>
              <a:t>Office of Probation and Correctional Alternatives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US" sz="1600" dirty="0" smtClean="0"/>
              <a:t>			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000" b="1" dirty="0" smtClean="0"/>
              <a:t>			</a:t>
            </a:r>
            <a:endParaRPr lang="en-US" sz="1400" b="1" dirty="0" smtClean="0"/>
          </a:p>
        </p:txBody>
      </p:sp>
      <p:sp>
        <p:nvSpPr>
          <p:cNvPr id="2051" name="Rectangle 5"/>
          <p:cNvSpPr>
            <a:spLocks noChangeArrowheads="1"/>
          </p:cNvSpPr>
          <p:nvPr/>
        </p:nvSpPr>
        <p:spPr bwMode="auto">
          <a:xfrm>
            <a:off x="1133475" y="1366838"/>
            <a:ext cx="1457325" cy="3128962"/>
          </a:xfrm>
          <a:prstGeom prst="rect">
            <a:avLst/>
          </a:prstGeom>
          <a:solidFill>
            <a:srgbClr val="000080"/>
          </a:solidFill>
          <a:ln w="9525">
            <a:solidFill>
              <a:srgbClr val="00008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2" name="Rectangle 6"/>
          <p:cNvSpPr>
            <a:spLocks noChangeArrowheads="1"/>
          </p:cNvSpPr>
          <p:nvPr/>
        </p:nvSpPr>
        <p:spPr bwMode="auto">
          <a:xfrm>
            <a:off x="762000" y="1295400"/>
            <a:ext cx="2362200" cy="990600"/>
          </a:xfrm>
          <a:prstGeom prst="rect">
            <a:avLst/>
          </a:prstGeom>
          <a:solidFill>
            <a:srgbClr val="3366CC"/>
          </a:solidFill>
          <a:ln w="9525" algn="ctr">
            <a:solidFill>
              <a:srgbClr val="3366CC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3" name="Text Box 7"/>
          <p:cNvSpPr txBox="1">
            <a:spLocks noChangeArrowheads="1"/>
          </p:cNvSpPr>
          <p:nvPr/>
        </p:nvSpPr>
        <p:spPr bwMode="auto">
          <a:xfrm>
            <a:off x="3305175" y="8704263"/>
            <a:ext cx="26209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900" b="0">
                <a:latin typeface="Arial Black" pitchFamily="34" charset="0"/>
              </a:rPr>
              <a:t>OFFICE OF PROBATION </a:t>
            </a:r>
            <a:br>
              <a:rPr lang="en-US" sz="900" b="0">
                <a:latin typeface="Arial Black" pitchFamily="34" charset="0"/>
              </a:rPr>
            </a:br>
            <a:r>
              <a:rPr lang="en-US" sz="900" b="0">
                <a:latin typeface="Arial Black" pitchFamily="34" charset="0"/>
              </a:rPr>
              <a:t>AND CORRECTIONAL ALTERNATIVES </a:t>
            </a:r>
          </a:p>
        </p:txBody>
      </p:sp>
      <p:sp>
        <p:nvSpPr>
          <p:cNvPr id="2054" name="Rectangle 9"/>
          <p:cNvSpPr>
            <a:spLocks noChangeArrowheads="1"/>
          </p:cNvSpPr>
          <p:nvPr/>
        </p:nvSpPr>
        <p:spPr bwMode="auto">
          <a:xfrm>
            <a:off x="0" y="0"/>
            <a:ext cx="9144000" cy="1752600"/>
          </a:xfrm>
          <a:prstGeom prst="rect">
            <a:avLst/>
          </a:prstGeom>
          <a:solidFill>
            <a:srgbClr val="000080"/>
          </a:solidFill>
          <a:ln w="9525">
            <a:solidFill>
              <a:srgbClr val="00008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5" name="Rectangle 10"/>
          <p:cNvSpPr>
            <a:spLocks noChangeArrowheads="1"/>
          </p:cNvSpPr>
          <p:nvPr/>
        </p:nvSpPr>
        <p:spPr bwMode="auto">
          <a:xfrm>
            <a:off x="0" y="0"/>
            <a:ext cx="1238250" cy="6858000"/>
          </a:xfrm>
          <a:prstGeom prst="rect">
            <a:avLst/>
          </a:prstGeom>
          <a:solidFill>
            <a:srgbClr val="3366CC"/>
          </a:solidFill>
          <a:ln w="9525">
            <a:solidFill>
              <a:srgbClr val="3366CC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6" name="Line 11"/>
          <p:cNvSpPr>
            <a:spLocks noChangeShapeType="1"/>
          </p:cNvSpPr>
          <p:nvPr/>
        </p:nvSpPr>
        <p:spPr bwMode="auto">
          <a:xfrm flipH="1">
            <a:off x="762000" y="306388"/>
            <a:ext cx="14288" cy="6551612"/>
          </a:xfrm>
          <a:prstGeom prst="line">
            <a:avLst/>
          </a:prstGeom>
          <a:noFill/>
          <a:ln w="5080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7" name="Line 12"/>
          <p:cNvSpPr>
            <a:spLocks noChangeShapeType="1"/>
          </p:cNvSpPr>
          <p:nvPr/>
        </p:nvSpPr>
        <p:spPr bwMode="auto">
          <a:xfrm flipH="1">
            <a:off x="381000" y="1524000"/>
            <a:ext cx="6007100" cy="0"/>
          </a:xfrm>
          <a:prstGeom prst="line">
            <a:avLst/>
          </a:prstGeom>
          <a:noFill/>
          <a:ln w="2540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8" name="Text Box 13"/>
          <p:cNvSpPr txBox="1">
            <a:spLocks noChangeArrowheads="1"/>
          </p:cNvSpPr>
          <p:nvPr/>
        </p:nvSpPr>
        <p:spPr bwMode="auto">
          <a:xfrm>
            <a:off x="2667000" y="0"/>
            <a:ext cx="5181600" cy="1292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6000">
                <a:solidFill>
                  <a:schemeClr val="bg1"/>
                </a:solidFill>
              </a:rPr>
              <a:t>DCJS </a:t>
            </a:r>
          </a:p>
          <a:p>
            <a:r>
              <a:rPr lang="en-US" sz="1800">
                <a:solidFill>
                  <a:schemeClr val="bg1"/>
                </a:solidFill>
              </a:rPr>
              <a:t>Office of Probation and Correctional Alternatives </a:t>
            </a:r>
            <a:endParaRPr lang="en-US" sz="6000">
              <a:solidFill>
                <a:schemeClr val="bg1"/>
              </a:solidFill>
            </a:endParaRPr>
          </a:p>
        </p:txBody>
      </p:sp>
      <p:sp>
        <p:nvSpPr>
          <p:cNvPr id="2059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2060" name="Rectangle 15"/>
          <p:cNvSpPr>
            <a:spLocks noChangeArrowheads="1"/>
          </p:cNvSpPr>
          <p:nvPr/>
        </p:nvSpPr>
        <p:spPr bwMode="auto">
          <a:xfrm>
            <a:off x="0" y="17811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r>
              <a:rPr lang="en-US" sz="1800">
                <a:ea typeface="Calibri" pitchFamily="34" charset="0"/>
                <a:cs typeface="Times New Roman" pitchFamily="18" charset="0"/>
              </a:rPr>
              <a:t> </a:t>
            </a:r>
            <a:r>
              <a:rPr lang="en-US" sz="1100">
                <a:ea typeface="Calibri" pitchFamily="34" charset="0"/>
                <a:cs typeface="Times New Roman" pitchFamily="18" charset="0"/>
              </a:rPr>
              <a:t> </a:t>
            </a:r>
            <a:endParaRPr lang="en-US"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2061" name="Picture 14" descr="logo_round2_250px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95400" y="152400"/>
            <a:ext cx="1243013" cy="1243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0" y="0"/>
            <a:ext cx="9232900" cy="914400"/>
          </a:xfrm>
          <a:prstGeom prst="rect">
            <a:avLst/>
          </a:prstGeom>
          <a:solidFill>
            <a:srgbClr val="000080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231775"/>
            <a:r>
              <a:rPr lang="en-US" sz="2400" i="1" u="sng" dirty="0">
                <a:solidFill>
                  <a:schemeClr val="bg1"/>
                </a:solidFill>
                <a:latin typeface="Arial Black" pitchFamily="34" charset="0"/>
              </a:rPr>
              <a:t>INTER &amp; </a:t>
            </a:r>
            <a:r>
              <a:rPr lang="en-US" sz="2400" i="1" u="sng" dirty="0" err="1">
                <a:solidFill>
                  <a:schemeClr val="bg1"/>
                </a:solidFill>
                <a:latin typeface="Arial Black" pitchFamily="34" charset="0"/>
              </a:rPr>
              <a:t>INTRA</a:t>
            </a:r>
            <a:r>
              <a:rPr lang="en-US" sz="2400" i="1" dirty="0" err="1">
                <a:solidFill>
                  <a:schemeClr val="bg1"/>
                </a:solidFill>
                <a:latin typeface="Arial Black" pitchFamily="34" charset="0"/>
              </a:rPr>
              <a:t>state</a:t>
            </a:r>
            <a:r>
              <a:rPr lang="en-US" sz="2400" i="1" dirty="0">
                <a:solidFill>
                  <a:schemeClr val="bg1"/>
                </a:solidFill>
                <a:latin typeface="Arial Black" pitchFamily="34" charset="0"/>
              </a:rPr>
              <a:t> Transfers of Supervision	</a:t>
            </a:r>
            <a:endParaRPr lang="en-US" sz="2400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152400" y="1143000"/>
            <a:ext cx="8763000" cy="505936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2500" lnSpcReduction="10000"/>
          </a:bodyPr>
          <a:lstStyle/>
          <a:p>
            <a:pPr>
              <a:lnSpc>
                <a:spcPct val="90000"/>
              </a:lnSpc>
              <a:buFontTx/>
              <a:buNone/>
              <a:tabLst>
                <a:tab pos="1030288" algn="l"/>
              </a:tabLst>
            </a:pPr>
            <a:r>
              <a:rPr lang="en-US" sz="2000" u="sng" dirty="0" err="1" smtClean="0">
                <a:solidFill>
                  <a:schemeClr val="accent1">
                    <a:lumMod val="75000"/>
                  </a:schemeClr>
                </a:solidFill>
                <a:latin typeface="Tahoma" charset="0"/>
              </a:rPr>
              <a:t>INTRA</a:t>
            </a:r>
            <a:r>
              <a:rPr lang="en-US" sz="2000" dirty="0" err="1" smtClean="0">
                <a:solidFill>
                  <a:schemeClr val="accent1">
                    <a:lumMod val="75000"/>
                  </a:schemeClr>
                </a:solidFill>
                <a:latin typeface="Tahoma" charset="0"/>
              </a:rPr>
              <a:t>state</a:t>
            </a:r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  <a:latin typeface="Tahoma" charset="0"/>
              </a:rPr>
              <a:t> Transfer</a:t>
            </a:r>
          </a:p>
          <a:p>
            <a:pPr>
              <a:spcBef>
                <a:spcPct val="50000"/>
              </a:spcBef>
              <a:buClr>
                <a:srgbClr val="A50021"/>
              </a:buClr>
              <a:buFont typeface="Wingdings" pitchFamily="2" charset="2"/>
              <a:buChar char="§"/>
              <a:tabLst>
                <a:tab pos="1030288" algn="l"/>
              </a:tabLst>
            </a:pPr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  <a:latin typeface="Tahoma" charset="0"/>
              </a:rPr>
              <a:t>county to county within New York State</a:t>
            </a:r>
          </a:p>
          <a:p>
            <a:pPr>
              <a:spcBef>
                <a:spcPct val="50000"/>
              </a:spcBef>
              <a:buClr>
                <a:srgbClr val="A50021"/>
              </a:buClr>
              <a:buFont typeface="Wingdings" pitchFamily="2" charset="2"/>
              <a:buChar char="§"/>
              <a:tabLst>
                <a:tab pos="1030288" algn="l"/>
              </a:tabLst>
            </a:pPr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  <a:latin typeface="Tahoma" charset="0"/>
              </a:rPr>
              <a:t>handled directly from local to local</a:t>
            </a:r>
          </a:p>
          <a:p>
            <a:pPr>
              <a:spcBef>
                <a:spcPct val="50000"/>
              </a:spcBef>
              <a:buClr>
                <a:srgbClr val="A50021"/>
              </a:buClr>
              <a:buFont typeface="Wingdings" pitchFamily="2" charset="2"/>
              <a:buChar char="§"/>
              <a:tabLst>
                <a:tab pos="1030288" algn="l"/>
              </a:tabLst>
            </a:pPr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  <a:latin typeface="Tahoma" charset="0"/>
              </a:rPr>
              <a:t>the case is a complete transfer</a:t>
            </a:r>
          </a:p>
          <a:p>
            <a:pPr>
              <a:spcBef>
                <a:spcPct val="50000"/>
              </a:spcBef>
              <a:buClr>
                <a:srgbClr val="A50021"/>
              </a:buClr>
              <a:buFont typeface="Wingdings" pitchFamily="2" charset="2"/>
              <a:buNone/>
              <a:tabLst>
                <a:tab pos="1030288" algn="l"/>
              </a:tabLst>
            </a:pPr>
            <a:endParaRPr lang="en-US" sz="1200" dirty="0" smtClean="0">
              <a:solidFill>
                <a:schemeClr val="accent1">
                  <a:lumMod val="75000"/>
                </a:schemeClr>
              </a:solidFill>
              <a:latin typeface="Tahoma" charset="0"/>
            </a:endParaRPr>
          </a:p>
          <a:p>
            <a:pPr>
              <a:spcBef>
                <a:spcPct val="50000"/>
              </a:spcBef>
              <a:buClr>
                <a:srgbClr val="A50021"/>
              </a:buClr>
              <a:buFont typeface="Wingdings" pitchFamily="2" charset="2"/>
              <a:buNone/>
              <a:tabLst>
                <a:tab pos="1030288" algn="l"/>
              </a:tabLst>
            </a:pPr>
            <a:r>
              <a:rPr lang="en-US" sz="2000" u="sng" dirty="0" err="1" smtClean="0">
                <a:solidFill>
                  <a:schemeClr val="accent1">
                    <a:lumMod val="75000"/>
                  </a:schemeClr>
                </a:solidFill>
                <a:latin typeface="Tahoma" charset="0"/>
              </a:rPr>
              <a:t>INTER</a:t>
            </a:r>
            <a:r>
              <a:rPr lang="en-US" sz="2000" dirty="0" err="1" smtClean="0">
                <a:solidFill>
                  <a:schemeClr val="accent1">
                    <a:lumMod val="75000"/>
                  </a:schemeClr>
                </a:solidFill>
                <a:latin typeface="Tahoma" charset="0"/>
              </a:rPr>
              <a:t>state</a:t>
            </a:r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  <a:latin typeface="Tahoma" charset="0"/>
              </a:rPr>
              <a:t> Transfer</a:t>
            </a:r>
          </a:p>
          <a:p>
            <a:pPr>
              <a:spcBef>
                <a:spcPct val="50000"/>
              </a:spcBef>
              <a:buClr>
                <a:srgbClr val="A50021"/>
              </a:buClr>
              <a:buFont typeface="Wingdings" pitchFamily="2" charset="2"/>
              <a:buChar char="§"/>
              <a:tabLst>
                <a:tab pos="1030288" algn="l"/>
              </a:tabLst>
            </a:pPr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  <a:latin typeface="Tahoma" charset="0"/>
              </a:rPr>
              <a:t>state to state</a:t>
            </a:r>
          </a:p>
          <a:p>
            <a:pPr>
              <a:spcBef>
                <a:spcPct val="50000"/>
              </a:spcBef>
              <a:buClr>
                <a:srgbClr val="A50021"/>
              </a:buClr>
              <a:buFont typeface="Wingdings" pitchFamily="2" charset="2"/>
              <a:buChar char="§"/>
              <a:tabLst>
                <a:tab pos="1030288" algn="l"/>
              </a:tabLst>
            </a:pPr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  <a:latin typeface="Tahoma" charset="0"/>
              </a:rPr>
              <a:t>two separate Compacts:          </a:t>
            </a:r>
          </a:p>
          <a:p>
            <a:pPr>
              <a:spcBef>
                <a:spcPct val="50000"/>
              </a:spcBef>
              <a:buClr>
                <a:srgbClr val="A50021"/>
              </a:buClr>
              <a:buFont typeface="Wingdings" pitchFamily="2" charset="2"/>
              <a:buNone/>
              <a:tabLst>
                <a:tab pos="1030288" algn="l"/>
              </a:tabLst>
            </a:pPr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  <a:latin typeface="Tahoma" charset="0"/>
              </a:rPr>
              <a:t>    </a:t>
            </a:r>
            <a:r>
              <a:rPr lang="en-US" sz="1900" dirty="0" smtClean="0">
                <a:solidFill>
                  <a:schemeClr val="accent1">
                    <a:lumMod val="75000"/>
                  </a:schemeClr>
                </a:solidFill>
                <a:latin typeface="Tahoma" charset="0"/>
              </a:rPr>
              <a:t>Adult Compact – </a:t>
            </a:r>
            <a:r>
              <a:rPr lang="en-US" sz="1900" u="sng" dirty="0" smtClean="0">
                <a:solidFill>
                  <a:schemeClr val="accent1">
                    <a:lumMod val="75000"/>
                  </a:schemeClr>
                </a:solidFill>
                <a:latin typeface="Tahoma" charset="0"/>
              </a:rPr>
              <a:t>www.interstatecompact.org </a:t>
            </a:r>
          </a:p>
          <a:p>
            <a:pPr>
              <a:spcBef>
                <a:spcPct val="50000"/>
              </a:spcBef>
              <a:buClr>
                <a:srgbClr val="A50021"/>
              </a:buClr>
              <a:buFont typeface="Wingdings" pitchFamily="2" charset="2"/>
              <a:buNone/>
              <a:tabLst>
                <a:tab pos="1030288" algn="l"/>
              </a:tabLst>
            </a:pPr>
            <a:r>
              <a:rPr lang="en-US" sz="1900" dirty="0" smtClean="0">
                <a:solidFill>
                  <a:schemeClr val="accent1">
                    <a:lumMod val="75000"/>
                  </a:schemeClr>
                </a:solidFill>
                <a:latin typeface="Tahoma" charset="0"/>
              </a:rPr>
              <a:t>     Juvenile Compact – </a:t>
            </a:r>
            <a:r>
              <a:rPr lang="en-US" sz="1900" u="sng" dirty="0" smtClean="0">
                <a:solidFill>
                  <a:schemeClr val="accent1">
                    <a:lumMod val="75000"/>
                  </a:schemeClr>
                </a:solidFill>
                <a:latin typeface="Tahoma" charset="0"/>
              </a:rPr>
              <a:t>www.juvenilecompact.org</a:t>
            </a:r>
            <a:r>
              <a:rPr lang="en-US" sz="1900" dirty="0" smtClean="0">
                <a:solidFill>
                  <a:schemeClr val="accent1">
                    <a:lumMod val="75000"/>
                  </a:schemeClr>
                </a:solidFill>
                <a:latin typeface="Tahoma" charset="0"/>
              </a:rPr>
              <a:t> </a:t>
            </a:r>
            <a:endParaRPr lang="en-US" sz="1900" u="sng" dirty="0" smtClean="0">
              <a:solidFill>
                <a:schemeClr val="accent1">
                  <a:lumMod val="75000"/>
                </a:schemeClr>
              </a:solidFill>
              <a:latin typeface="Tahoma" charset="0"/>
            </a:endParaRPr>
          </a:p>
          <a:p>
            <a:pPr>
              <a:spcBef>
                <a:spcPct val="50000"/>
              </a:spcBef>
              <a:buClr>
                <a:srgbClr val="A50021"/>
              </a:buClr>
              <a:tabLst>
                <a:tab pos="1030288" algn="l"/>
              </a:tabLst>
            </a:pPr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  <a:latin typeface="Tahoma" charset="0"/>
              </a:rPr>
              <a:t>SS retains jurisdiction</a:t>
            </a:r>
          </a:p>
          <a:p>
            <a:pPr>
              <a:spcBef>
                <a:spcPct val="50000"/>
              </a:spcBef>
              <a:buClr>
                <a:srgbClr val="A50021"/>
              </a:buClr>
              <a:buFont typeface="Wingdings" pitchFamily="2" charset="2"/>
              <a:buChar char="§"/>
              <a:tabLst>
                <a:tab pos="1030288" algn="l"/>
              </a:tabLst>
            </a:pPr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  <a:latin typeface="Tahoma" charset="0"/>
              </a:rPr>
              <a:t>All case material and subsequent communication </a:t>
            </a:r>
            <a:r>
              <a:rPr lang="en-US" sz="2000" u="sng" dirty="0" smtClean="0">
                <a:solidFill>
                  <a:schemeClr val="accent1">
                    <a:lumMod val="75000"/>
                  </a:schemeClr>
                </a:solidFill>
                <a:latin typeface="Tahoma" charset="0"/>
              </a:rPr>
              <a:t>must go through respective Compact Offices.</a:t>
            </a:r>
            <a:endParaRPr lang="en-US" sz="2400" dirty="0" smtClean="0">
              <a:solidFill>
                <a:schemeClr val="accent1">
                  <a:lumMod val="75000"/>
                </a:schemeClr>
              </a:solidFill>
              <a:latin typeface="Tahoma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idx="1"/>
          </p:nvPr>
        </p:nvSpPr>
        <p:spPr bwMode="auto">
          <a:xfrm>
            <a:off x="304800" y="1219200"/>
            <a:ext cx="8839200" cy="4802188"/>
          </a:xfrm>
          <a:noFill/>
          <a:ln algn="ctr">
            <a:miter lim="800000"/>
            <a:headEnd/>
            <a:tailEnd/>
          </a:ln>
        </p:spPr>
        <p:txBody>
          <a:bodyPr vert="horz" wrap="square" lIns="91426" tIns="45714" rIns="91426" bIns="45714" numCol="1" anchor="t" anchorCtr="0" compatLnSpc="1">
            <a:prstTxWarp prst="textNoShape">
              <a:avLst/>
            </a:prstTxWarp>
          </a:bodyPr>
          <a:lstStyle/>
          <a:p>
            <a:pPr marL="520700" indent="-520700">
              <a:lnSpc>
                <a:spcPct val="80000"/>
              </a:lnSpc>
              <a:spcBef>
                <a:spcPct val="0"/>
              </a:spcBef>
              <a:spcAft>
                <a:spcPct val="95000"/>
              </a:spcAft>
              <a:buClr>
                <a:srgbClr val="990000"/>
              </a:buClr>
              <a:buFont typeface="Wingdings 2" pitchFamily="18" charset="2"/>
              <a:buNone/>
              <a:tabLst>
                <a:tab pos="2971800" algn="l"/>
              </a:tabLst>
            </a:pPr>
            <a:r>
              <a:rPr lang="en-US" sz="2400" u="sng" dirty="0" smtClean="0">
                <a:solidFill>
                  <a:schemeClr val="accent1">
                    <a:lumMod val="75000"/>
                  </a:schemeClr>
                </a:solidFill>
                <a:latin typeface="Tahoma" charset="0"/>
              </a:rPr>
              <a:t>JUVENILES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Tahoma" charset="0"/>
              </a:rPr>
              <a:t> - OPCA 16-a</a:t>
            </a:r>
          </a:p>
          <a:p>
            <a:pPr marL="520700" indent="-520700">
              <a:lnSpc>
                <a:spcPct val="80000"/>
              </a:lnSpc>
              <a:spcBef>
                <a:spcPct val="0"/>
              </a:spcBef>
              <a:spcAft>
                <a:spcPct val="95000"/>
              </a:spcAft>
              <a:buClr>
                <a:srgbClr val="990000"/>
              </a:buClr>
              <a:buFont typeface="Wingdings 2" pitchFamily="18" charset="2"/>
              <a:buNone/>
              <a:tabLst>
                <a:tab pos="2971800" algn="l"/>
              </a:tabLst>
            </a:pP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Tahoma" charset="0"/>
              </a:rPr>
              <a:t>  	Effective 6/24/11 Complete transfer (SDM 2011-18)</a:t>
            </a:r>
          </a:p>
          <a:p>
            <a:pPr marL="520700" indent="-520700">
              <a:lnSpc>
                <a:spcPct val="80000"/>
              </a:lnSpc>
              <a:spcBef>
                <a:spcPct val="0"/>
              </a:spcBef>
              <a:spcAft>
                <a:spcPct val="95000"/>
              </a:spcAft>
              <a:buClr>
                <a:srgbClr val="990000"/>
              </a:buClr>
              <a:buFont typeface="Wingdings 2" pitchFamily="18" charset="2"/>
              <a:buNone/>
              <a:tabLst>
                <a:tab pos="2971800" algn="l"/>
              </a:tabLst>
            </a:pPr>
            <a:r>
              <a:rPr lang="en-US" sz="2400" u="sng" dirty="0" smtClean="0">
                <a:solidFill>
                  <a:schemeClr val="accent1">
                    <a:lumMod val="75000"/>
                  </a:schemeClr>
                </a:solidFill>
                <a:latin typeface="Tahoma" charset="0"/>
              </a:rPr>
              <a:t>ADULTS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Tahoma" charset="0"/>
              </a:rPr>
              <a:t> - OPCA-16</a:t>
            </a:r>
          </a:p>
          <a:p>
            <a:pPr marL="520700" indent="-520700">
              <a:lnSpc>
                <a:spcPct val="80000"/>
              </a:lnSpc>
              <a:spcBef>
                <a:spcPct val="0"/>
              </a:spcBef>
              <a:spcAft>
                <a:spcPct val="95000"/>
              </a:spcAft>
              <a:buClr>
                <a:srgbClr val="990000"/>
              </a:buClr>
              <a:buFont typeface="Wingdings 2" pitchFamily="18" charset="2"/>
              <a:buNone/>
              <a:tabLst>
                <a:tab pos="2971800" algn="l"/>
              </a:tabLst>
            </a:pP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Tahoma" charset="0"/>
              </a:rPr>
              <a:t>  	Effective 9/1/2007 Complete transfer (SDM 2007-05)</a:t>
            </a:r>
          </a:p>
          <a:p>
            <a:pPr marL="520700" indent="-520700">
              <a:lnSpc>
                <a:spcPct val="80000"/>
              </a:lnSpc>
              <a:spcBef>
                <a:spcPct val="0"/>
              </a:spcBef>
              <a:spcAft>
                <a:spcPct val="95000"/>
              </a:spcAft>
              <a:buClr>
                <a:srgbClr val="990000"/>
              </a:buClr>
              <a:buFont typeface="Wingdings 2" pitchFamily="18" charset="2"/>
              <a:buNone/>
              <a:tabLst>
                <a:tab pos="2971800" algn="l"/>
              </a:tabLst>
            </a:pPr>
            <a:r>
              <a:rPr lang="en-US" sz="2400" u="sng" dirty="0" smtClean="0">
                <a:solidFill>
                  <a:schemeClr val="accent1">
                    <a:lumMod val="75000"/>
                  </a:schemeClr>
                </a:solidFill>
                <a:latin typeface="Tahoma" charset="0"/>
              </a:rPr>
              <a:t>TEMPORARY TRANSFER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Tahoma" charset="0"/>
              </a:rPr>
              <a:t> - OPCA 16-b  (Adults or Juveniles)</a:t>
            </a:r>
          </a:p>
          <a:p>
            <a:pPr marL="520700" indent="-520700">
              <a:lnSpc>
                <a:spcPct val="80000"/>
              </a:lnSpc>
              <a:spcBef>
                <a:spcPct val="0"/>
              </a:spcBef>
              <a:spcAft>
                <a:spcPct val="95000"/>
              </a:spcAft>
              <a:buClr>
                <a:srgbClr val="990000"/>
              </a:buClr>
              <a:buFont typeface="Wingdings 2" pitchFamily="18" charset="2"/>
              <a:buNone/>
              <a:tabLst>
                <a:tab pos="2971800" algn="l"/>
              </a:tabLst>
            </a:pP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Tahoma" charset="0"/>
              </a:rPr>
              <a:t> 	 employment,  education, or treatment</a:t>
            </a:r>
          </a:p>
        </p:txBody>
      </p:sp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0" y="0"/>
            <a:ext cx="9232900" cy="914400"/>
          </a:xfrm>
          <a:prstGeom prst="rect">
            <a:avLst/>
          </a:prstGeom>
          <a:solidFill>
            <a:srgbClr val="000080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231775"/>
            <a:r>
              <a:rPr lang="en-US" sz="2000" i="1" u="sng" dirty="0" err="1">
                <a:solidFill>
                  <a:schemeClr val="bg1"/>
                </a:solidFill>
                <a:latin typeface="Arial Black" pitchFamily="34" charset="0"/>
              </a:rPr>
              <a:t>INTRA</a:t>
            </a:r>
            <a:r>
              <a:rPr lang="en-US" sz="2000" i="1" dirty="0" err="1">
                <a:solidFill>
                  <a:schemeClr val="bg1"/>
                </a:solidFill>
                <a:latin typeface="Arial Black" pitchFamily="34" charset="0"/>
              </a:rPr>
              <a:t>state</a:t>
            </a:r>
            <a:r>
              <a:rPr lang="en-US" sz="2000" i="1" dirty="0">
                <a:solidFill>
                  <a:schemeClr val="bg1"/>
                </a:solidFill>
                <a:latin typeface="Arial Black" pitchFamily="34" charset="0"/>
              </a:rPr>
              <a:t> Transfers of Supervision</a:t>
            </a:r>
            <a:r>
              <a:rPr lang="en-US" sz="2400" i="1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sz="1200" i="1" dirty="0">
                <a:solidFill>
                  <a:schemeClr val="bg1"/>
                </a:solidFill>
                <a:latin typeface="Arial Black" pitchFamily="34" charset="0"/>
              </a:rPr>
              <a:t>	                                                  </a:t>
            </a:r>
            <a:endParaRPr lang="en-US" sz="12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ChangeArrowheads="1"/>
          </p:cNvSpPr>
          <p:nvPr/>
        </p:nvSpPr>
        <p:spPr bwMode="auto">
          <a:xfrm>
            <a:off x="0" y="0"/>
            <a:ext cx="9232900" cy="914400"/>
          </a:xfrm>
          <a:prstGeom prst="rect">
            <a:avLst/>
          </a:prstGeom>
          <a:solidFill>
            <a:srgbClr val="000080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231775"/>
            <a:r>
              <a:rPr lang="en-US" sz="2000" i="1" u="sng" dirty="0" err="1">
                <a:solidFill>
                  <a:schemeClr val="bg1"/>
                </a:solidFill>
                <a:latin typeface="Arial Black" pitchFamily="34" charset="0"/>
              </a:rPr>
              <a:t>INTRA</a:t>
            </a:r>
            <a:r>
              <a:rPr lang="en-US" sz="2000" i="1" dirty="0" err="1">
                <a:solidFill>
                  <a:schemeClr val="bg1"/>
                </a:solidFill>
                <a:latin typeface="Arial Black" pitchFamily="34" charset="0"/>
              </a:rPr>
              <a:t>state</a:t>
            </a:r>
            <a:r>
              <a:rPr lang="en-US" sz="2000" i="1" dirty="0">
                <a:solidFill>
                  <a:schemeClr val="bg1"/>
                </a:solidFill>
                <a:latin typeface="Arial Black" pitchFamily="34" charset="0"/>
              </a:rPr>
              <a:t> Transfers of Supervision</a:t>
            </a:r>
            <a:r>
              <a:rPr lang="en-US" sz="2400" i="1" dirty="0">
                <a:solidFill>
                  <a:schemeClr val="bg1"/>
                </a:solidFill>
                <a:latin typeface="Arial Black" pitchFamily="34" charset="0"/>
              </a:rPr>
              <a:t>  		         </a:t>
            </a:r>
            <a:endParaRPr lang="en-US" sz="24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25603" name="Text Box 3"/>
          <p:cNvSpPr txBox="1">
            <a:spLocks noChangeArrowheads="1"/>
          </p:cNvSpPr>
          <p:nvPr/>
        </p:nvSpPr>
        <p:spPr bwMode="auto">
          <a:xfrm>
            <a:off x="152400" y="1066800"/>
            <a:ext cx="8686800" cy="650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92100" indent="-292100">
              <a:spcAft>
                <a:spcPct val="95000"/>
              </a:spcAft>
              <a:buClr>
                <a:srgbClr val="990000"/>
              </a:buClr>
              <a:buFontTx/>
              <a:buChar char="•"/>
            </a:pPr>
            <a:r>
              <a:rPr lang="en-US" sz="1800" dirty="0">
                <a:solidFill>
                  <a:schemeClr val="accent1">
                    <a:lumMod val="75000"/>
                  </a:schemeClr>
                </a:solidFill>
              </a:rPr>
              <a:t>Approved and ordered by the court</a:t>
            </a:r>
          </a:p>
          <a:p>
            <a:pPr marL="292100" indent="-292100">
              <a:spcAft>
                <a:spcPct val="95000"/>
              </a:spcAft>
              <a:buClr>
                <a:srgbClr val="990000"/>
              </a:buClr>
              <a:buFontTx/>
              <a:buChar char="•"/>
            </a:pPr>
            <a:r>
              <a:rPr lang="en-US" sz="1800" dirty="0">
                <a:solidFill>
                  <a:schemeClr val="accent1">
                    <a:lumMod val="75000"/>
                  </a:schemeClr>
                </a:solidFill>
              </a:rPr>
              <a:t>Agree to comply with the conditions of receiving county</a:t>
            </a:r>
          </a:p>
          <a:p>
            <a:pPr marL="292100" indent="-292100">
              <a:spcAft>
                <a:spcPct val="95000"/>
              </a:spcAft>
              <a:buClr>
                <a:srgbClr val="990000"/>
              </a:buClr>
              <a:buFontTx/>
              <a:buChar char="•"/>
            </a:pPr>
            <a:r>
              <a:rPr lang="en-US" sz="1800" dirty="0" smtClean="0">
                <a:solidFill>
                  <a:schemeClr val="accent1">
                    <a:lumMod val="75000"/>
                  </a:schemeClr>
                </a:solidFill>
              </a:rPr>
              <a:t>If </a:t>
            </a:r>
            <a:r>
              <a:rPr lang="en-US" sz="1800" dirty="0">
                <a:solidFill>
                  <a:schemeClr val="accent1">
                    <a:lumMod val="75000"/>
                  </a:schemeClr>
                </a:solidFill>
              </a:rPr>
              <a:t>pending violation or pending charges – no transfer – unless the probationer:</a:t>
            </a:r>
          </a:p>
          <a:p>
            <a:pPr marL="292100" indent="-292100">
              <a:spcAft>
                <a:spcPct val="95000"/>
              </a:spcAft>
              <a:buClr>
                <a:srgbClr val="990000"/>
              </a:buClr>
            </a:pPr>
            <a:r>
              <a:rPr lang="en-US" sz="1800" dirty="0">
                <a:solidFill>
                  <a:schemeClr val="accent1">
                    <a:lumMod val="75000"/>
                  </a:schemeClr>
                </a:solidFill>
              </a:rPr>
              <a:t>		…is a resident of the receiving jurisdiction at time of offense or </a:t>
            </a:r>
          </a:p>
          <a:p>
            <a:pPr marL="292100" indent="-292100">
              <a:spcAft>
                <a:spcPct val="95000"/>
              </a:spcAft>
              <a:buClr>
                <a:srgbClr val="990000"/>
              </a:buClr>
            </a:pPr>
            <a:r>
              <a:rPr lang="en-US" sz="1800" dirty="0">
                <a:solidFill>
                  <a:schemeClr val="accent1">
                    <a:lumMod val="75000"/>
                  </a:schemeClr>
                </a:solidFill>
              </a:rPr>
              <a:t>		…has family residing in receiving jurisdiction with whom he/she will reside; </a:t>
            </a:r>
          </a:p>
          <a:p>
            <a:pPr marL="292100" indent="-292100">
              <a:spcAft>
                <a:spcPct val="95000"/>
              </a:spcAft>
              <a:buClr>
                <a:srgbClr val="990000"/>
              </a:buClr>
            </a:pPr>
            <a:r>
              <a:rPr lang="en-US" sz="1800" dirty="0">
                <a:solidFill>
                  <a:schemeClr val="accent1">
                    <a:lumMod val="75000"/>
                  </a:schemeClr>
                </a:solidFill>
              </a:rPr>
              <a:t>		</a:t>
            </a:r>
            <a:r>
              <a:rPr lang="en-US" sz="1800" b="1" i="1" dirty="0">
                <a:solidFill>
                  <a:schemeClr val="accent1">
                    <a:lumMod val="75000"/>
                  </a:schemeClr>
                </a:solidFill>
              </a:rPr>
              <a:t>and </a:t>
            </a:r>
          </a:p>
          <a:p>
            <a:pPr lvl="2">
              <a:spcAft>
                <a:spcPct val="95000"/>
              </a:spcAft>
              <a:buClr>
                <a:srgbClr val="990000"/>
              </a:buClr>
            </a:pPr>
            <a:r>
              <a:rPr lang="en-US" sz="1800" dirty="0">
                <a:solidFill>
                  <a:schemeClr val="accent1">
                    <a:lumMod val="75000"/>
                  </a:schemeClr>
                </a:solidFill>
              </a:rPr>
              <a:t>…receiving department expresses willingness to accept.</a:t>
            </a:r>
          </a:p>
          <a:p>
            <a:pPr marL="292100" indent="-292100">
              <a:spcAft>
                <a:spcPct val="95000"/>
              </a:spcAft>
              <a:buClr>
                <a:srgbClr val="990000"/>
              </a:buClr>
              <a:buFontTx/>
              <a:buChar char="•"/>
            </a:pPr>
            <a:r>
              <a:rPr lang="en-US" sz="1800" dirty="0">
                <a:solidFill>
                  <a:schemeClr val="accent1">
                    <a:lumMod val="75000"/>
                  </a:schemeClr>
                </a:solidFill>
              </a:rPr>
              <a:t>Interim Probation </a:t>
            </a:r>
            <a:r>
              <a:rPr lang="en-US" sz="1800" dirty="0" smtClean="0">
                <a:solidFill>
                  <a:schemeClr val="accent1">
                    <a:lumMod val="75000"/>
                  </a:schemeClr>
                </a:solidFill>
              </a:rPr>
              <a:t>– 8/1/2012 Governor Cuomo signed legislation allowing the Intrastate Transfer of Interim Probation Cases.</a:t>
            </a:r>
            <a:endParaRPr lang="en-US" sz="1800" dirty="0">
              <a:solidFill>
                <a:schemeClr val="accent1">
                  <a:lumMod val="75000"/>
                </a:schemeClr>
              </a:solidFill>
            </a:endParaRPr>
          </a:p>
          <a:p>
            <a:pPr marL="292100" indent="-292100">
              <a:spcAft>
                <a:spcPct val="95000"/>
              </a:spcAft>
              <a:buClr>
                <a:srgbClr val="990000"/>
              </a:buClr>
              <a:buFontTx/>
              <a:buChar char="•"/>
            </a:pPr>
            <a:endParaRPr lang="en-US" sz="1800" dirty="0">
              <a:solidFill>
                <a:srgbClr val="000080"/>
              </a:solidFill>
            </a:endParaRPr>
          </a:p>
          <a:p>
            <a:pPr marL="292100" indent="-292100">
              <a:spcAft>
                <a:spcPct val="95000"/>
              </a:spcAft>
              <a:buClr>
                <a:srgbClr val="990000"/>
              </a:buClr>
              <a:buFontTx/>
              <a:buChar char="•"/>
            </a:pPr>
            <a:endParaRPr lang="en-US" dirty="0">
              <a:solidFill>
                <a:srgbClr val="000080"/>
              </a:solidFill>
            </a:endParaRPr>
          </a:p>
          <a:p>
            <a:pPr marL="292100" indent="-292100">
              <a:spcAft>
                <a:spcPct val="95000"/>
              </a:spcAft>
              <a:buClr>
                <a:srgbClr val="990000"/>
              </a:buClr>
              <a:buFontTx/>
              <a:buChar char="•"/>
            </a:pPr>
            <a:endParaRPr lang="en-US" dirty="0">
              <a:solidFill>
                <a:srgbClr val="000080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idx="1"/>
          </p:nvPr>
        </p:nvSpPr>
        <p:spPr bwMode="auto">
          <a:xfrm>
            <a:off x="228600" y="1676400"/>
            <a:ext cx="8610600" cy="4573588"/>
          </a:xfrm>
          <a:noFill/>
          <a:ln algn="ctr">
            <a:miter lim="800000"/>
            <a:headEnd/>
            <a:tailEnd/>
          </a:ln>
        </p:spPr>
        <p:txBody>
          <a:bodyPr vert="horz" wrap="square" lIns="91426" tIns="45714" rIns="91426" bIns="45714" numCol="1" anchor="t" anchorCtr="0" compatLnSpc="1">
            <a:prstTxWarp prst="textNoShape">
              <a:avLst/>
            </a:prstTxWarp>
          </a:bodyPr>
          <a:lstStyle/>
          <a:p>
            <a:pPr marL="292100" indent="-292100">
              <a:spcBef>
                <a:spcPct val="0"/>
              </a:spcBef>
              <a:spcAft>
                <a:spcPct val="95000"/>
              </a:spcAft>
              <a:buClr>
                <a:srgbClr val="990000"/>
              </a:buClr>
              <a:buFont typeface="Wingdings" pitchFamily="2" charset="2"/>
              <a:buChar char="§"/>
            </a:pPr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Within </a:t>
            </a:r>
            <a:r>
              <a:rPr lang="en-US" sz="2800" u="sng" dirty="0" smtClean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60 calendar days</a:t>
            </a:r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 of transfer request, investigate and respond re: residency or non-residency.</a:t>
            </a:r>
          </a:p>
          <a:p>
            <a:pPr marL="292100" indent="-292100">
              <a:spcBef>
                <a:spcPct val="0"/>
              </a:spcBef>
              <a:spcAft>
                <a:spcPct val="95000"/>
              </a:spcAft>
              <a:buClr>
                <a:srgbClr val="990000"/>
              </a:buClr>
              <a:buFont typeface="Wingdings" pitchFamily="2" charset="2"/>
              <a:buChar char="§"/>
            </a:pPr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If failure to respond </a:t>
            </a:r>
            <a:r>
              <a:rPr lang="en-US" sz="2800" u="sng" dirty="0" smtClean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within 60 calendar days</a:t>
            </a:r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, receiving court / probation department assumes all powers and duties</a:t>
            </a:r>
          </a:p>
        </p:txBody>
      </p:sp>
      <p:sp>
        <p:nvSpPr>
          <p:cNvPr id="27651" name="Rectangle 3"/>
          <p:cNvSpPr>
            <a:spLocks noChangeArrowheads="1"/>
          </p:cNvSpPr>
          <p:nvPr/>
        </p:nvSpPr>
        <p:spPr bwMode="auto">
          <a:xfrm>
            <a:off x="0" y="0"/>
            <a:ext cx="9232900" cy="914400"/>
          </a:xfrm>
          <a:prstGeom prst="rect">
            <a:avLst/>
          </a:prstGeom>
          <a:solidFill>
            <a:srgbClr val="000080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231775"/>
            <a:r>
              <a:rPr lang="en-US" sz="2000" i="1" u="sng" dirty="0" err="1">
                <a:solidFill>
                  <a:schemeClr val="bg1"/>
                </a:solidFill>
                <a:latin typeface="Arial Black" pitchFamily="34" charset="0"/>
              </a:rPr>
              <a:t>INTRA</a:t>
            </a:r>
            <a:r>
              <a:rPr lang="en-US" sz="2000" i="1" dirty="0" err="1">
                <a:solidFill>
                  <a:schemeClr val="bg1"/>
                </a:solidFill>
                <a:latin typeface="Arial Black" pitchFamily="34" charset="0"/>
              </a:rPr>
              <a:t>state</a:t>
            </a:r>
            <a:r>
              <a:rPr lang="en-US" sz="2000" i="1" dirty="0">
                <a:solidFill>
                  <a:schemeClr val="bg1"/>
                </a:solidFill>
                <a:latin typeface="Arial Black" pitchFamily="34" charset="0"/>
              </a:rPr>
              <a:t> Transfers of Supervision</a:t>
            </a:r>
            <a:r>
              <a:rPr lang="en-US" sz="2400" i="1" dirty="0">
                <a:solidFill>
                  <a:schemeClr val="bg1"/>
                </a:solidFill>
                <a:latin typeface="Arial Black" pitchFamily="34" charset="0"/>
              </a:rPr>
              <a:t> 		                 </a:t>
            </a:r>
            <a:endParaRPr lang="en-US" sz="1200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27652" name="Text Box 4"/>
          <p:cNvSpPr txBox="1">
            <a:spLocks noChangeArrowheads="1"/>
          </p:cNvSpPr>
          <p:nvPr/>
        </p:nvSpPr>
        <p:spPr bwMode="auto">
          <a:xfrm>
            <a:off x="152400" y="990600"/>
            <a:ext cx="88392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Aft>
                <a:spcPct val="95000"/>
              </a:spcAft>
              <a:buClr>
                <a:srgbClr val="990000"/>
              </a:buClr>
              <a:buFont typeface="Wingdings 2" pitchFamily="18" charset="2"/>
              <a:buNone/>
            </a:pPr>
            <a:r>
              <a:rPr lang="en-US" sz="3200" dirty="0">
                <a:solidFill>
                  <a:schemeClr val="accent1">
                    <a:lumMod val="75000"/>
                  </a:schemeClr>
                </a:solidFill>
              </a:rPr>
              <a:t>Receiving Department’s Role: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idx="1"/>
          </p:nvPr>
        </p:nvSpPr>
        <p:spPr bwMode="auto">
          <a:xfrm>
            <a:off x="152400" y="1066800"/>
            <a:ext cx="8763000" cy="5181600"/>
          </a:xfrm>
          <a:noFill/>
          <a:ln algn="ctr">
            <a:miter lim="800000"/>
            <a:headEnd/>
            <a:tailEnd/>
          </a:ln>
        </p:spPr>
        <p:txBody>
          <a:bodyPr vert="horz" wrap="square" lIns="91426" tIns="45714" rIns="91426" bIns="45714" numCol="1" anchor="t" anchorCtr="0" compatLnSpc="1">
            <a:prstTxWarp prst="textNoShape">
              <a:avLst/>
            </a:prstTxWarp>
          </a:bodyPr>
          <a:lstStyle/>
          <a:p>
            <a:pPr marL="508000" indent="-508000">
              <a:lnSpc>
                <a:spcPct val="90000"/>
              </a:lnSpc>
              <a:spcBef>
                <a:spcPct val="0"/>
              </a:spcBef>
              <a:spcAft>
                <a:spcPct val="95000"/>
              </a:spcAft>
              <a:buClr>
                <a:srgbClr val="990000"/>
              </a:buClr>
              <a:buFont typeface="Wingdings 2" pitchFamily="18" charset="2"/>
              <a:buNone/>
            </a:pPr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  <a:latin typeface="Tahoma" charset="0"/>
              </a:rPr>
              <a:t>Legal Authority:</a:t>
            </a:r>
          </a:p>
          <a:p>
            <a:pPr marL="508000" indent="-508000">
              <a:lnSpc>
                <a:spcPct val="90000"/>
              </a:lnSpc>
              <a:spcBef>
                <a:spcPct val="0"/>
              </a:spcBef>
              <a:spcAft>
                <a:spcPct val="95000"/>
              </a:spcAft>
              <a:buClr>
                <a:srgbClr val="000099"/>
              </a:buClr>
            </a:pPr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  <a:latin typeface="Tahoma" charset="0"/>
              </a:rPr>
              <a:t>Interstate Compact for the Adult Offender Supervision (ICAOS) (10/1/2004) -</a:t>
            </a:r>
            <a:r>
              <a:rPr lang="en-US" sz="2000" u="sng" dirty="0" smtClean="0">
                <a:solidFill>
                  <a:schemeClr val="accent1">
                    <a:lumMod val="75000"/>
                  </a:schemeClr>
                </a:solidFill>
                <a:latin typeface="Tahoma" charset="0"/>
              </a:rPr>
              <a:t> www.interstatecompact.org</a:t>
            </a:r>
          </a:p>
          <a:p>
            <a:pPr marL="508000" indent="-508000">
              <a:lnSpc>
                <a:spcPct val="90000"/>
              </a:lnSpc>
              <a:spcBef>
                <a:spcPct val="0"/>
              </a:spcBef>
              <a:spcAft>
                <a:spcPct val="95000"/>
              </a:spcAft>
              <a:buClr>
                <a:srgbClr val="000099"/>
              </a:buClr>
            </a:pPr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  <a:latin typeface="Tahoma" charset="0"/>
              </a:rPr>
              <a:t>ICAOS Rules </a:t>
            </a:r>
          </a:p>
          <a:p>
            <a:pPr marL="508000" indent="-508000">
              <a:lnSpc>
                <a:spcPct val="90000"/>
              </a:lnSpc>
              <a:spcBef>
                <a:spcPct val="0"/>
              </a:spcBef>
              <a:spcAft>
                <a:spcPct val="95000"/>
              </a:spcAft>
              <a:buClr>
                <a:srgbClr val="000099"/>
              </a:buClr>
              <a:buFontTx/>
              <a:buNone/>
            </a:pPr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  <a:latin typeface="Tahoma" charset="0"/>
              </a:rPr>
              <a:t>      … the force and effect of Federal Law </a:t>
            </a:r>
            <a:r>
              <a:rPr lang="en-US" sz="2000" u="sng" dirty="0" smtClean="0">
                <a:solidFill>
                  <a:schemeClr val="accent1">
                    <a:lumMod val="75000"/>
                  </a:schemeClr>
                </a:solidFill>
                <a:latin typeface="Tahoma" charset="0"/>
              </a:rPr>
              <a:t>and</a:t>
            </a:r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  <a:latin typeface="Tahoma" charset="0"/>
              </a:rPr>
              <a:t> </a:t>
            </a:r>
          </a:p>
          <a:p>
            <a:pPr marL="508000" indent="-508000">
              <a:lnSpc>
                <a:spcPct val="90000"/>
              </a:lnSpc>
              <a:spcBef>
                <a:spcPct val="0"/>
              </a:spcBef>
              <a:spcAft>
                <a:spcPct val="95000"/>
              </a:spcAft>
              <a:buClr>
                <a:srgbClr val="000099"/>
              </a:buClr>
              <a:buFontTx/>
              <a:buNone/>
            </a:pPr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  <a:latin typeface="Tahoma" charset="0"/>
              </a:rPr>
              <a:t>      … supersedes conflicting state and local laws.</a:t>
            </a:r>
          </a:p>
          <a:p>
            <a:pPr marL="508000" indent="-508000">
              <a:lnSpc>
                <a:spcPct val="90000"/>
              </a:lnSpc>
              <a:spcBef>
                <a:spcPct val="0"/>
              </a:spcBef>
              <a:spcAft>
                <a:spcPct val="95000"/>
              </a:spcAft>
              <a:buClr>
                <a:srgbClr val="000099"/>
              </a:buClr>
            </a:pPr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  <a:latin typeface="Tahoma" charset="0"/>
              </a:rPr>
              <a:t>ICOTS (Interstate Compact Offender Tracking System) implemented 10/6/2008—electronic system with high visibility</a:t>
            </a:r>
          </a:p>
          <a:p>
            <a:pPr marL="508000" indent="-508000">
              <a:lnSpc>
                <a:spcPct val="90000"/>
              </a:lnSpc>
              <a:spcBef>
                <a:spcPct val="0"/>
              </a:spcBef>
              <a:spcAft>
                <a:spcPct val="95000"/>
              </a:spcAft>
              <a:buClr>
                <a:srgbClr val="000099"/>
              </a:buClr>
            </a:pPr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  <a:latin typeface="Tahoma" charset="0"/>
              </a:rPr>
              <a:t>standardized forms and required time frames</a:t>
            </a:r>
          </a:p>
          <a:p>
            <a:pPr marL="508000" indent="-508000">
              <a:lnSpc>
                <a:spcPct val="90000"/>
              </a:lnSpc>
              <a:spcBef>
                <a:spcPct val="0"/>
              </a:spcBef>
              <a:spcAft>
                <a:spcPct val="95000"/>
              </a:spcAft>
              <a:buClr>
                <a:srgbClr val="000099"/>
              </a:buClr>
            </a:pPr>
            <a:endParaRPr lang="en-US" sz="1000" b="1" dirty="0" smtClean="0">
              <a:solidFill>
                <a:schemeClr val="accent2"/>
              </a:solidFill>
              <a:latin typeface="Tahoma" charset="0"/>
            </a:endParaRPr>
          </a:p>
          <a:p>
            <a:pPr marL="508000" indent="-508000" algn="r">
              <a:lnSpc>
                <a:spcPct val="90000"/>
              </a:lnSpc>
              <a:spcBef>
                <a:spcPct val="0"/>
              </a:spcBef>
              <a:spcAft>
                <a:spcPct val="95000"/>
              </a:spcAft>
              <a:buClr>
                <a:schemeClr val="accent2"/>
              </a:buClr>
              <a:buFont typeface="Wingdings" pitchFamily="2" charset="2"/>
              <a:buNone/>
            </a:pPr>
            <a:endParaRPr lang="en-US" sz="1000" b="1" dirty="0" smtClean="0">
              <a:solidFill>
                <a:schemeClr val="accent2"/>
              </a:solidFill>
              <a:latin typeface="Arial" charset="0"/>
            </a:endParaRPr>
          </a:p>
          <a:p>
            <a:pPr marL="508000" indent="-508000" algn="r">
              <a:lnSpc>
                <a:spcPct val="90000"/>
              </a:lnSpc>
              <a:spcBef>
                <a:spcPct val="0"/>
              </a:spcBef>
              <a:spcAft>
                <a:spcPct val="95000"/>
              </a:spcAft>
              <a:buClr>
                <a:schemeClr val="accent2"/>
              </a:buClr>
              <a:buFont typeface="Wingdings" pitchFamily="2" charset="2"/>
              <a:buNone/>
            </a:pPr>
            <a:endParaRPr lang="en-US" sz="1000" b="1" dirty="0" smtClean="0">
              <a:solidFill>
                <a:schemeClr val="accent2"/>
              </a:solidFill>
              <a:latin typeface="Arial" charset="0"/>
            </a:endParaRPr>
          </a:p>
          <a:p>
            <a:pPr marL="508000" indent="-508000">
              <a:lnSpc>
                <a:spcPct val="90000"/>
              </a:lnSpc>
              <a:spcBef>
                <a:spcPct val="0"/>
              </a:spcBef>
              <a:spcAft>
                <a:spcPct val="95000"/>
              </a:spcAft>
              <a:buClr>
                <a:srgbClr val="990000"/>
              </a:buClr>
              <a:buFont typeface="Wingdings 2" pitchFamily="18" charset="2"/>
              <a:buNone/>
            </a:pPr>
            <a:endParaRPr lang="en-US" sz="1000" b="1" dirty="0" smtClean="0">
              <a:solidFill>
                <a:schemeClr val="accent2"/>
              </a:solidFill>
              <a:latin typeface="Arial" charset="0"/>
            </a:endParaRPr>
          </a:p>
        </p:txBody>
      </p:sp>
      <p:sp>
        <p:nvSpPr>
          <p:cNvPr id="28675" name="Rectangle 3"/>
          <p:cNvSpPr>
            <a:spLocks noChangeArrowheads="1"/>
          </p:cNvSpPr>
          <p:nvPr/>
        </p:nvSpPr>
        <p:spPr bwMode="auto">
          <a:xfrm>
            <a:off x="0" y="0"/>
            <a:ext cx="9232900" cy="914400"/>
          </a:xfrm>
          <a:prstGeom prst="rect">
            <a:avLst/>
          </a:prstGeom>
          <a:solidFill>
            <a:srgbClr val="000080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231775">
              <a:tabLst>
                <a:tab pos="3886200" algn="l"/>
              </a:tabLst>
            </a:pPr>
            <a:r>
              <a:rPr lang="en-US" sz="2400" i="1" dirty="0">
                <a:solidFill>
                  <a:schemeClr val="bg1"/>
                </a:solidFill>
                <a:latin typeface="Arial Black" pitchFamily="34" charset="0"/>
              </a:rPr>
              <a:t>Adult - </a:t>
            </a:r>
            <a:r>
              <a:rPr lang="en-US" sz="2400" i="1" u="sng" dirty="0" err="1">
                <a:solidFill>
                  <a:schemeClr val="bg1"/>
                </a:solidFill>
                <a:latin typeface="Arial Black" pitchFamily="34" charset="0"/>
              </a:rPr>
              <a:t>INTER</a:t>
            </a:r>
            <a:r>
              <a:rPr lang="en-US" sz="2400" i="1" dirty="0" err="1">
                <a:solidFill>
                  <a:schemeClr val="bg1"/>
                </a:solidFill>
                <a:latin typeface="Arial Black" pitchFamily="34" charset="0"/>
              </a:rPr>
              <a:t>state</a:t>
            </a:r>
            <a:r>
              <a:rPr lang="en-US" sz="2400" i="1" dirty="0">
                <a:solidFill>
                  <a:schemeClr val="bg1"/>
                </a:solidFill>
                <a:latin typeface="Arial Black" pitchFamily="34" charset="0"/>
              </a:rPr>
              <a:t> Transfers of Supervision   	</a:t>
            </a:r>
            <a:endParaRPr lang="en-US" sz="12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idx="1"/>
          </p:nvPr>
        </p:nvSpPr>
        <p:spPr bwMode="auto">
          <a:xfrm>
            <a:off x="0" y="1828800"/>
            <a:ext cx="8839200" cy="4268788"/>
          </a:xfrm>
          <a:noFill/>
          <a:ln algn="ctr">
            <a:miter lim="800000"/>
            <a:headEnd/>
            <a:tailEnd/>
          </a:ln>
        </p:spPr>
        <p:txBody>
          <a:bodyPr vert="horz" wrap="square" lIns="91426" tIns="45714" rIns="91426" bIns="45714" numCol="1" anchor="t" anchorCtr="0" compatLnSpc="1">
            <a:prstTxWarp prst="textNoShape">
              <a:avLst/>
            </a:prstTxWarp>
          </a:bodyPr>
          <a:lstStyle/>
          <a:p>
            <a:pPr marL="292100" indent="-292100">
              <a:spcBef>
                <a:spcPct val="0"/>
              </a:spcBef>
              <a:spcAft>
                <a:spcPct val="95000"/>
              </a:spcAft>
              <a:buClr>
                <a:srgbClr val="990000"/>
              </a:buClr>
              <a:buFont typeface="Wingdings 2" pitchFamily="18" charset="2"/>
              <a:buChar char="»"/>
            </a:pP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Tahoma" charset="0"/>
              </a:rPr>
              <a:t>Felonies, eligible misdemeanors, deferred sentences, interim, youthful offenders </a:t>
            </a:r>
          </a:p>
          <a:p>
            <a:pPr marL="292100" indent="-292100">
              <a:spcBef>
                <a:spcPct val="0"/>
              </a:spcBef>
              <a:spcAft>
                <a:spcPct val="95000"/>
              </a:spcAft>
              <a:buClr>
                <a:srgbClr val="990000"/>
              </a:buClr>
              <a:buFont typeface="Wingdings 2" pitchFamily="18" charset="2"/>
              <a:buChar char="»"/>
            </a:pP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Tahoma" charset="0"/>
              </a:rPr>
              <a:t>A transfer should be initiated if the offender needs to relocate to another state for more than 45 consecutive days in any 12 month period.</a:t>
            </a:r>
          </a:p>
        </p:txBody>
      </p:sp>
      <p:sp>
        <p:nvSpPr>
          <p:cNvPr id="30723" name="Rectangle 3"/>
          <p:cNvSpPr>
            <a:spLocks noChangeArrowheads="1"/>
          </p:cNvSpPr>
          <p:nvPr/>
        </p:nvSpPr>
        <p:spPr bwMode="auto">
          <a:xfrm>
            <a:off x="0" y="0"/>
            <a:ext cx="9232900" cy="914400"/>
          </a:xfrm>
          <a:prstGeom prst="rect">
            <a:avLst/>
          </a:prstGeom>
          <a:solidFill>
            <a:srgbClr val="000080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231775"/>
            <a:r>
              <a:rPr lang="en-US" sz="2400" i="1" dirty="0">
                <a:solidFill>
                  <a:schemeClr val="bg1"/>
                </a:solidFill>
                <a:latin typeface="Arial Black" pitchFamily="34" charset="0"/>
              </a:rPr>
              <a:t>Adult - </a:t>
            </a:r>
            <a:r>
              <a:rPr lang="en-US" sz="2400" i="1" u="sng" dirty="0" err="1">
                <a:solidFill>
                  <a:schemeClr val="bg1"/>
                </a:solidFill>
                <a:latin typeface="Arial Black" pitchFamily="34" charset="0"/>
              </a:rPr>
              <a:t>INTER</a:t>
            </a:r>
            <a:r>
              <a:rPr lang="en-US" sz="2400" i="1" dirty="0" err="1">
                <a:solidFill>
                  <a:schemeClr val="bg1"/>
                </a:solidFill>
                <a:latin typeface="Arial Black" pitchFamily="34" charset="0"/>
              </a:rPr>
              <a:t>state</a:t>
            </a:r>
            <a:r>
              <a:rPr lang="en-US" sz="2400" i="1" dirty="0">
                <a:solidFill>
                  <a:schemeClr val="bg1"/>
                </a:solidFill>
                <a:latin typeface="Arial Black" pitchFamily="34" charset="0"/>
              </a:rPr>
              <a:t> Transfers of Supervision   	</a:t>
            </a:r>
            <a:endParaRPr lang="en-US" sz="24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30724" name="Text Box 4"/>
          <p:cNvSpPr txBox="1">
            <a:spLocks noChangeArrowheads="1"/>
          </p:cNvSpPr>
          <p:nvPr/>
        </p:nvSpPr>
        <p:spPr bwMode="auto">
          <a:xfrm>
            <a:off x="152400" y="1143000"/>
            <a:ext cx="8839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Aft>
                <a:spcPct val="95000"/>
              </a:spcAft>
              <a:buClr>
                <a:srgbClr val="990000"/>
              </a:buClr>
              <a:buFont typeface="Wingdings 2" pitchFamily="18" charset="2"/>
              <a:buNone/>
            </a:pPr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Who is eligible for transfer?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idx="1"/>
          </p:nvPr>
        </p:nvSpPr>
        <p:spPr bwMode="auto">
          <a:xfrm>
            <a:off x="228600" y="1143000"/>
            <a:ext cx="7962900" cy="4878388"/>
          </a:xfrm>
          <a:noFill/>
          <a:ln algn="ctr">
            <a:miter lim="800000"/>
            <a:headEnd/>
            <a:tailEnd/>
          </a:ln>
        </p:spPr>
        <p:txBody>
          <a:bodyPr vert="horz" wrap="square" lIns="91426" tIns="45714" rIns="91426" bIns="45714" numCol="1" anchor="t" anchorCtr="0" compatLnSpc="1">
            <a:prstTxWarp prst="textNoShape">
              <a:avLst/>
            </a:prstTxWarp>
          </a:bodyPr>
          <a:lstStyle/>
          <a:p>
            <a:pPr marL="228600" indent="-228600">
              <a:lnSpc>
                <a:spcPct val="80000"/>
              </a:lnSpc>
              <a:spcBef>
                <a:spcPct val="0"/>
              </a:spcBef>
              <a:spcAft>
                <a:spcPct val="95000"/>
              </a:spcAft>
              <a:buClr>
                <a:srgbClr val="990000"/>
              </a:buClr>
            </a:pPr>
            <a:r>
              <a:rPr lang="en-US" sz="2800" u="sng" dirty="0" smtClean="0">
                <a:solidFill>
                  <a:schemeClr val="accent1">
                    <a:lumMod val="75000"/>
                  </a:schemeClr>
                </a:solidFill>
                <a:latin typeface="Tahoma" charset="0"/>
              </a:rPr>
              <a:t>Fingerprinting</a:t>
            </a:r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  <a:latin typeface="Tahoma" charset="0"/>
              </a:rPr>
              <a:t>, </a:t>
            </a:r>
            <a:r>
              <a:rPr lang="en-US" sz="2800" u="sng" dirty="0" smtClean="0">
                <a:solidFill>
                  <a:schemeClr val="accent1">
                    <a:lumMod val="75000"/>
                  </a:schemeClr>
                </a:solidFill>
                <a:latin typeface="Tahoma" charset="0"/>
              </a:rPr>
              <a:t>DNA testing</a:t>
            </a:r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  <a:latin typeface="Tahoma" charset="0"/>
              </a:rPr>
              <a:t>, and </a:t>
            </a:r>
            <a:r>
              <a:rPr lang="en-US" sz="2800" u="sng" dirty="0" smtClean="0">
                <a:solidFill>
                  <a:schemeClr val="accent1">
                    <a:lumMod val="75000"/>
                  </a:schemeClr>
                </a:solidFill>
                <a:latin typeface="Tahoma" charset="0"/>
              </a:rPr>
              <a:t>Sex Offender Registration</a:t>
            </a:r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  <a:latin typeface="Tahoma" charset="0"/>
              </a:rPr>
              <a:t> – key elements that must be reviewed prior to initiating a transfer </a:t>
            </a:r>
          </a:p>
          <a:p>
            <a:pPr marL="228600" indent="-228600">
              <a:lnSpc>
                <a:spcPct val="80000"/>
              </a:lnSpc>
              <a:spcBef>
                <a:spcPct val="0"/>
              </a:spcBef>
              <a:spcAft>
                <a:spcPct val="95000"/>
              </a:spcAft>
              <a:buClr>
                <a:srgbClr val="990000"/>
              </a:buClr>
            </a:pPr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  <a:latin typeface="Tahoma" charset="0"/>
              </a:rPr>
              <a:t>Court permission - not required but should be obtained.</a:t>
            </a:r>
          </a:p>
          <a:p>
            <a:pPr marL="228600" indent="-228600">
              <a:lnSpc>
                <a:spcPct val="80000"/>
              </a:lnSpc>
              <a:spcBef>
                <a:spcPct val="0"/>
              </a:spcBef>
              <a:spcAft>
                <a:spcPct val="95000"/>
              </a:spcAft>
              <a:buClr>
                <a:srgbClr val="990000"/>
              </a:buClr>
            </a:pPr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  <a:latin typeface="Tahoma" charset="0"/>
              </a:rPr>
              <a:t>All case material and communication must be channeled through the respective Interstate Office.</a:t>
            </a:r>
          </a:p>
          <a:p>
            <a:pPr marL="228600" indent="-228600">
              <a:lnSpc>
                <a:spcPct val="80000"/>
              </a:lnSpc>
              <a:spcBef>
                <a:spcPct val="0"/>
              </a:spcBef>
              <a:spcAft>
                <a:spcPct val="95000"/>
              </a:spcAft>
              <a:buClr>
                <a:srgbClr val="990000"/>
              </a:buClr>
              <a:buFont typeface="Arial" charset="0"/>
              <a:buChar char="•"/>
            </a:pPr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  <a:latin typeface="Tahoma" charset="0"/>
              </a:rPr>
              <a:t>REMEMBER – a transfer is a privilege not a   right!</a:t>
            </a:r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0" y="0"/>
            <a:ext cx="9232900" cy="914400"/>
          </a:xfrm>
          <a:prstGeom prst="rect">
            <a:avLst/>
          </a:prstGeom>
          <a:solidFill>
            <a:srgbClr val="000080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231775"/>
            <a:r>
              <a:rPr lang="en-US" sz="2400" i="1" dirty="0">
                <a:solidFill>
                  <a:schemeClr val="bg1"/>
                </a:solidFill>
                <a:latin typeface="Arial Black" pitchFamily="34" charset="0"/>
              </a:rPr>
              <a:t>Adult - </a:t>
            </a:r>
            <a:r>
              <a:rPr lang="en-US" sz="2400" i="1" u="sng" dirty="0" err="1">
                <a:solidFill>
                  <a:schemeClr val="bg1"/>
                </a:solidFill>
                <a:latin typeface="Arial Black" pitchFamily="34" charset="0"/>
              </a:rPr>
              <a:t>INTER</a:t>
            </a:r>
            <a:r>
              <a:rPr lang="en-US" sz="2400" i="1" dirty="0" err="1">
                <a:solidFill>
                  <a:schemeClr val="bg1"/>
                </a:solidFill>
                <a:latin typeface="Arial Black" pitchFamily="34" charset="0"/>
              </a:rPr>
              <a:t>state</a:t>
            </a:r>
            <a:r>
              <a:rPr lang="en-US" sz="2400" i="1" dirty="0">
                <a:solidFill>
                  <a:schemeClr val="bg1"/>
                </a:solidFill>
                <a:latin typeface="Arial Black" pitchFamily="34" charset="0"/>
              </a:rPr>
              <a:t> Transfers of Supervision   	</a:t>
            </a:r>
            <a:endParaRPr lang="en-US" sz="24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29700" name="Text Box 4"/>
          <p:cNvSpPr txBox="1">
            <a:spLocks noChangeArrowheads="1"/>
          </p:cNvSpPr>
          <p:nvPr/>
        </p:nvSpPr>
        <p:spPr bwMode="auto">
          <a:xfrm>
            <a:off x="228600" y="1219200"/>
            <a:ext cx="60960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idx="1"/>
          </p:nvPr>
        </p:nvSpPr>
        <p:spPr bwMode="auto">
          <a:xfrm>
            <a:off x="228600" y="914400"/>
            <a:ext cx="8686800" cy="5410200"/>
          </a:xfrm>
          <a:noFill/>
          <a:ln algn="ctr">
            <a:miter lim="800000"/>
            <a:headEnd/>
            <a:tailEnd/>
          </a:ln>
        </p:spPr>
        <p:txBody>
          <a:bodyPr vert="horz" wrap="square" lIns="91426" tIns="45714" rIns="91426" bIns="45714" numCol="1" anchor="t" anchorCtr="0" compatLnSpc="1">
            <a:prstTxWarp prst="textNoShape">
              <a:avLst/>
            </a:prstTxWarp>
          </a:bodyPr>
          <a:lstStyle/>
          <a:p>
            <a:pPr marL="0" indent="0">
              <a:lnSpc>
                <a:spcPct val="90000"/>
              </a:lnSpc>
              <a:spcBef>
                <a:spcPct val="0"/>
              </a:spcBef>
              <a:spcAft>
                <a:spcPct val="95000"/>
              </a:spcAft>
              <a:buClr>
                <a:srgbClr val="990000"/>
              </a:buClr>
              <a:buFont typeface="Wingdings 2" pitchFamily="18" charset="2"/>
              <a:buNone/>
            </a:pP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Tahoma" charset="0"/>
                <a:cs typeface="Times New Roman" pitchFamily="18" charset="0"/>
              </a:rPr>
              <a:t>Mandatory </a:t>
            </a:r>
            <a:r>
              <a:rPr lang="en-US" sz="2400" u="sng" dirty="0" err="1" smtClean="0">
                <a:solidFill>
                  <a:schemeClr val="accent1">
                    <a:lumMod val="75000"/>
                  </a:schemeClr>
                </a:solidFill>
                <a:latin typeface="Tahoma" charset="0"/>
                <a:cs typeface="Times New Roman" pitchFamily="18" charset="0"/>
              </a:rPr>
              <a:t>INTER</a:t>
            </a:r>
            <a:r>
              <a:rPr lang="en-US" sz="2400" dirty="0" err="1" smtClean="0">
                <a:solidFill>
                  <a:schemeClr val="accent1">
                    <a:lumMod val="75000"/>
                  </a:schemeClr>
                </a:solidFill>
                <a:latin typeface="Tahoma" charset="0"/>
                <a:cs typeface="Times New Roman" pitchFamily="18" charset="0"/>
              </a:rPr>
              <a:t>state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Tahoma" charset="0"/>
                <a:cs typeface="Times New Roman" pitchFamily="18" charset="0"/>
              </a:rPr>
              <a:t> Case – ADULTS</a:t>
            </a:r>
          </a:p>
          <a:p>
            <a:pPr marL="635000" lvl="1" indent="-406400">
              <a:lnSpc>
                <a:spcPct val="90000"/>
              </a:lnSpc>
              <a:spcBef>
                <a:spcPct val="0"/>
              </a:spcBef>
              <a:spcAft>
                <a:spcPct val="95000"/>
              </a:spcAft>
              <a:buClr>
                <a:srgbClr val="990000"/>
              </a:buClr>
              <a:buFontTx/>
              <a:buChar char="•"/>
            </a:pPr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  <a:latin typeface="Tahoma" charset="0"/>
                <a:cs typeface="Times New Roman" pitchFamily="18" charset="0"/>
              </a:rPr>
              <a:t>90 days or an indefinite period of supervision remaining</a:t>
            </a:r>
          </a:p>
          <a:p>
            <a:pPr marL="635000" lvl="1" indent="-406400">
              <a:lnSpc>
                <a:spcPct val="90000"/>
              </a:lnSpc>
              <a:spcBef>
                <a:spcPct val="0"/>
              </a:spcBef>
              <a:spcAft>
                <a:spcPct val="95000"/>
              </a:spcAft>
              <a:buClr>
                <a:srgbClr val="990000"/>
              </a:buClr>
              <a:buFontTx/>
              <a:buChar char="•"/>
            </a:pPr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  <a:latin typeface="Tahoma" charset="0"/>
                <a:cs typeface="Times New Roman" pitchFamily="18" charset="0"/>
              </a:rPr>
              <a:t>a valid plan of supervision</a:t>
            </a:r>
          </a:p>
          <a:p>
            <a:pPr marL="635000" lvl="1" indent="-406400">
              <a:lnSpc>
                <a:spcPct val="90000"/>
              </a:lnSpc>
              <a:spcBef>
                <a:spcPct val="0"/>
              </a:spcBef>
              <a:spcAft>
                <a:spcPct val="95000"/>
              </a:spcAft>
              <a:buClr>
                <a:srgbClr val="990000"/>
              </a:buClr>
              <a:buFontTx/>
              <a:buChar char="•"/>
            </a:pPr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  <a:latin typeface="Tahoma" charset="0"/>
                <a:cs typeface="Times New Roman" pitchFamily="18" charset="0"/>
              </a:rPr>
              <a:t>is in substantial compliance with terms of supervision in the sending state</a:t>
            </a:r>
          </a:p>
          <a:p>
            <a:pPr marL="635000" lvl="1" indent="-406400">
              <a:lnSpc>
                <a:spcPct val="90000"/>
              </a:lnSpc>
              <a:spcBef>
                <a:spcPct val="0"/>
              </a:spcBef>
              <a:spcAft>
                <a:spcPct val="95000"/>
              </a:spcAft>
              <a:buClr>
                <a:srgbClr val="990000"/>
              </a:buClr>
              <a:buFontTx/>
              <a:buChar char="•"/>
            </a:pPr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  <a:latin typeface="Tahoma" charset="0"/>
                <a:cs typeface="Times New Roman" pitchFamily="18" charset="0"/>
              </a:rPr>
              <a:t>a resident in RS (receiving state) at least 12 months prior to offense;        </a:t>
            </a:r>
          </a:p>
          <a:p>
            <a:pPr marL="635000" lvl="1" indent="-406400">
              <a:lnSpc>
                <a:spcPct val="90000"/>
              </a:lnSpc>
              <a:spcBef>
                <a:spcPct val="0"/>
              </a:spcBef>
              <a:spcAft>
                <a:spcPct val="95000"/>
              </a:spcAft>
              <a:buClr>
                <a:srgbClr val="990000"/>
              </a:buClr>
              <a:buFontTx/>
              <a:buNone/>
            </a:pPr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  <a:latin typeface="Tahoma" charset="0"/>
                <a:cs typeface="Times New Roman" pitchFamily="18" charset="0"/>
              </a:rPr>
              <a:t>           </a:t>
            </a:r>
            <a:r>
              <a:rPr lang="en-US" sz="2000" u="sng" dirty="0" smtClean="0">
                <a:solidFill>
                  <a:schemeClr val="accent1">
                    <a:lumMod val="75000"/>
                  </a:schemeClr>
                </a:solidFill>
                <a:latin typeface="Tahoma" charset="0"/>
                <a:cs typeface="Times New Roman" pitchFamily="18" charset="0"/>
              </a:rPr>
              <a:t>or</a:t>
            </a:r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  <a:latin typeface="Tahoma" charset="0"/>
                <a:cs typeface="Times New Roman" pitchFamily="18" charset="0"/>
              </a:rPr>
              <a:t>    </a:t>
            </a:r>
          </a:p>
          <a:p>
            <a:pPr marL="635000" lvl="1" indent="-406400">
              <a:lnSpc>
                <a:spcPct val="90000"/>
              </a:lnSpc>
              <a:spcBef>
                <a:spcPct val="0"/>
              </a:spcBef>
              <a:spcAft>
                <a:spcPct val="95000"/>
              </a:spcAft>
              <a:buClr>
                <a:srgbClr val="990000"/>
              </a:buClr>
              <a:buFontTx/>
              <a:buNone/>
            </a:pPr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  <a:latin typeface="Tahoma" charset="0"/>
                <a:cs typeface="Times New Roman" pitchFamily="18" charset="0"/>
              </a:rPr>
              <a:t>     has immediate family (per definition) living in RS at least 180 days and willing to assist in plan of supervision, probationer has   employment or visible means of support</a:t>
            </a:r>
            <a:endParaRPr lang="en-US" sz="2000" b="1" dirty="0" smtClean="0">
              <a:solidFill>
                <a:schemeClr val="accent1">
                  <a:lumMod val="75000"/>
                </a:schemeClr>
              </a:solidFill>
              <a:latin typeface="Arial" charset="0"/>
            </a:endParaRPr>
          </a:p>
        </p:txBody>
      </p:sp>
      <p:sp>
        <p:nvSpPr>
          <p:cNvPr id="31747" name="Rectangle 3"/>
          <p:cNvSpPr>
            <a:spLocks noChangeArrowheads="1"/>
          </p:cNvSpPr>
          <p:nvPr/>
        </p:nvSpPr>
        <p:spPr bwMode="auto">
          <a:xfrm>
            <a:off x="0" y="0"/>
            <a:ext cx="9232900" cy="914400"/>
          </a:xfrm>
          <a:prstGeom prst="rect">
            <a:avLst/>
          </a:prstGeom>
          <a:solidFill>
            <a:srgbClr val="000080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231775"/>
            <a:r>
              <a:rPr lang="en-US" sz="2400" i="1" dirty="0">
                <a:solidFill>
                  <a:schemeClr val="bg1"/>
                </a:solidFill>
                <a:latin typeface="Arial Black" pitchFamily="34" charset="0"/>
              </a:rPr>
              <a:t>Adult - </a:t>
            </a:r>
            <a:r>
              <a:rPr lang="en-US" sz="2400" i="1" u="sng" dirty="0" err="1">
                <a:solidFill>
                  <a:schemeClr val="bg1"/>
                </a:solidFill>
                <a:latin typeface="Arial Black" pitchFamily="34" charset="0"/>
              </a:rPr>
              <a:t>INTER</a:t>
            </a:r>
            <a:r>
              <a:rPr lang="en-US" sz="2400" i="1" dirty="0" err="1">
                <a:solidFill>
                  <a:schemeClr val="bg1"/>
                </a:solidFill>
                <a:latin typeface="Arial Black" pitchFamily="34" charset="0"/>
              </a:rPr>
              <a:t>state</a:t>
            </a:r>
            <a:r>
              <a:rPr lang="en-US" sz="2400" i="1" dirty="0">
                <a:solidFill>
                  <a:schemeClr val="bg1"/>
                </a:solidFill>
                <a:latin typeface="Arial Black" pitchFamily="34" charset="0"/>
              </a:rPr>
              <a:t> Transfers of Supervision   	 </a:t>
            </a:r>
            <a:endParaRPr lang="en-US" sz="24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idx="1"/>
          </p:nvPr>
        </p:nvSpPr>
        <p:spPr bwMode="auto">
          <a:xfrm>
            <a:off x="152400" y="1066800"/>
            <a:ext cx="8458200" cy="4800600"/>
          </a:xfrm>
          <a:noFill/>
          <a:ln algn="ctr">
            <a:miter lim="800000"/>
            <a:headEnd/>
            <a:tailEnd/>
          </a:ln>
        </p:spPr>
        <p:txBody>
          <a:bodyPr vert="horz" wrap="square" lIns="91426" tIns="45714" rIns="91426" bIns="45714" numCol="1" anchor="t" anchorCtr="0" compatLnSpc="1">
            <a:prstTxWarp prst="textNoShape">
              <a:avLst/>
            </a:prstTxWarp>
          </a:bodyPr>
          <a:lstStyle/>
          <a:p>
            <a:pPr marL="0" indent="0">
              <a:lnSpc>
                <a:spcPct val="80000"/>
              </a:lnSpc>
              <a:spcBef>
                <a:spcPct val="0"/>
              </a:spcBef>
              <a:spcAft>
                <a:spcPct val="95000"/>
              </a:spcAft>
              <a:buClr>
                <a:srgbClr val="990000"/>
              </a:buClr>
              <a:buFont typeface="Wingdings 2" pitchFamily="18" charset="2"/>
              <a:buNone/>
            </a:pP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Tahoma" charset="0"/>
                <a:cs typeface="Times New Roman" pitchFamily="18" charset="0"/>
              </a:rPr>
              <a:t>Discretionary </a:t>
            </a:r>
            <a:r>
              <a:rPr lang="en-US" sz="2400" u="sng" dirty="0" err="1" smtClean="0">
                <a:solidFill>
                  <a:schemeClr val="accent1">
                    <a:lumMod val="75000"/>
                  </a:schemeClr>
                </a:solidFill>
                <a:latin typeface="Tahoma" charset="0"/>
                <a:cs typeface="Times New Roman" pitchFamily="18" charset="0"/>
              </a:rPr>
              <a:t>INTER</a:t>
            </a:r>
            <a:r>
              <a:rPr lang="en-US" sz="2400" dirty="0" err="1" smtClean="0">
                <a:solidFill>
                  <a:schemeClr val="accent1">
                    <a:lumMod val="75000"/>
                  </a:schemeClr>
                </a:solidFill>
                <a:latin typeface="Tahoma" charset="0"/>
                <a:cs typeface="Times New Roman" pitchFamily="18" charset="0"/>
              </a:rPr>
              <a:t>state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Tahoma" charset="0"/>
                <a:cs typeface="Times New Roman" pitchFamily="18" charset="0"/>
              </a:rPr>
              <a:t> Case – ADULTS</a:t>
            </a:r>
          </a:p>
          <a:p>
            <a:pPr marL="0" indent="0">
              <a:lnSpc>
                <a:spcPct val="80000"/>
              </a:lnSpc>
              <a:spcBef>
                <a:spcPct val="0"/>
              </a:spcBef>
              <a:spcAft>
                <a:spcPct val="95000"/>
              </a:spcAft>
              <a:buClr>
                <a:srgbClr val="990000"/>
              </a:buClr>
              <a:buFont typeface="Wingdings 2" pitchFamily="18" charset="2"/>
              <a:buNone/>
            </a:pPr>
            <a:endParaRPr lang="en-US" sz="2400" dirty="0" smtClean="0">
              <a:solidFill>
                <a:schemeClr val="accent1">
                  <a:lumMod val="75000"/>
                </a:schemeClr>
              </a:solidFill>
              <a:latin typeface="Tahoma" charset="0"/>
              <a:cs typeface="Times New Roman" pitchFamily="18" charset="0"/>
            </a:endParaRPr>
          </a:p>
          <a:p>
            <a:pPr marL="0" indent="0">
              <a:lnSpc>
                <a:spcPct val="80000"/>
              </a:lnSpc>
              <a:spcBef>
                <a:spcPct val="0"/>
              </a:spcBef>
              <a:spcAft>
                <a:spcPct val="95000"/>
              </a:spcAft>
              <a:buClr>
                <a:srgbClr val="990000"/>
              </a:buClr>
              <a:buFont typeface="Wingdings 2" pitchFamily="18" charset="2"/>
              <a:buNone/>
            </a:pP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Tahoma" charset="0"/>
                <a:cs typeface="Times New Roman" pitchFamily="18" charset="0"/>
              </a:rPr>
              <a:t>Compelling reason(s) to have receiving state consider</a:t>
            </a:r>
          </a:p>
          <a:p>
            <a:pPr marL="863600" lvl="2" indent="-406400">
              <a:lnSpc>
                <a:spcPct val="80000"/>
              </a:lnSpc>
              <a:spcBef>
                <a:spcPct val="0"/>
              </a:spcBef>
              <a:spcAft>
                <a:spcPct val="95000"/>
              </a:spcAft>
              <a:buClr>
                <a:srgbClr val="990000"/>
              </a:buClr>
              <a:buFontTx/>
              <a:buNone/>
            </a:pPr>
            <a:endParaRPr lang="en-US" dirty="0" smtClean="0">
              <a:solidFill>
                <a:schemeClr val="accent1">
                  <a:lumMod val="75000"/>
                </a:schemeClr>
              </a:solidFill>
              <a:latin typeface="Tahoma" charset="0"/>
              <a:cs typeface="Times New Roman" pitchFamily="18" charset="0"/>
            </a:endParaRPr>
          </a:p>
          <a:p>
            <a:pPr marL="863600" lvl="2" indent="-406400">
              <a:lnSpc>
                <a:spcPct val="80000"/>
              </a:lnSpc>
              <a:spcBef>
                <a:spcPct val="0"/>
              </a:spcBef>
              <a:spcAft>
                <a:spcPct val="95000"/>
              </a:spcAft>
              <a:buClr>
                <a:srgbClr val="990000"/>
              </a:buClr>
              <a:buFontTx/>
              <a:buNone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latin typeface="Tahoma" charset="0"/>
                <a:cs typeface="Times New Roman" pitchFamily="18" charset="0"/>
              </a:rPr>
              <a:t>* Final decision rests with receiving state</a:t>
            </a:r>
          </a:p>
        </p:txBody>
      </p:sp>
      <p:sp>
        <p:nvSpPr>
          <p:cNvPr id="32771" name="Rectangle 3"/>
          <p:cNvSpPr>
            <a:spLocks noChangeArrowheads="1"/>
          </p:cNvSpPr>
          <p:nvPr/>
        </p:nvSpPr>
        <p:spPr bwMode="auto">
          <a:xfrm>
            <a:off x="0" y="0"/>
            <a:ext cx="9232900" cy="914400"/>
          </a:xfrm>
          <a:prstGeom prst="rect">
            <a:avLst/>
          </a:prstGeom>
          <a:solidFill>
            <a:srgbClr val="000080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231775"/>
            <a:r>
              <a:rPr lang="en-US" sz="2400" i="1" dirty="0">
                <a:solidFill>
                  <a:schemeClr val="bg1"/>
                </a:solidFill>
                <a:latin typeface="Arial Black" pitchFamily="34" charset="0"/>
              </a:rPr>
              <a:t>Adult - </a:t>
            </a:r>
            <a:r>
              <a:rPr lang="en-US" sz="2400" i="1" u="sng" dirty="0" err="1">
                <a:solidFill>
                  <a:schemeClr val="bg1"/>
                </a:solidFill>
                <a:latin typeface="Arial Black" pitchFamily="34" charset="0"/>
              </a:rPr>
              <a:t>INTER</a:t>
            </a:r>
            <a:r>
              <a:rPr lang="en-US" sz="2400" i="1" dirty="0" err="1">
                <a:solidFill>
                  <a:schemeClr val="bg1"/>
                </a:solidFill>
                <a:latin typeface="Arial Black" pitchFamily="34" charset="0"/>
              </a:rPr>
              <a:t>state</a:t>
            </a:r>
            <a:r>
              <a:rPr lang="en-US" sz="2400" i="1" dirty="0">
                <a:solidFill>
                  <a:schemeClr val="bg1"/>
                </a:solidFill>
                <a:latin typeface="Arial Black" pitchFamily="34" charset="0"/>
              </a:rPr>
              <a:t> Transfers of Supervision  	  </a:t>
            </a:r>
            <a:endParaRPr lang="en-US" sz="24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idx="1"/>
          </p:nvPr>
        </p:nvSpPr>
        <p:spPr bwMode="auto">
          <a:xfrm>
            <a:off x="152400" y="990600"/>
            <a:ext cx="8991600" cy="4953000"/>
          </a:xfrm>
          <a:noFill/>
          <a:ln algn="ctr">
            <a:miter lim="800000"/>
            <a:headEnd/>
            <a:tailEnd/>
          </a:ln>
        </p:spPr>
        <p:txBody>
          <a:bodyPr vert="horz" wrap="square" lIns="91426" tIns="45714" rIns="91426" bIns="45714" numCol="1" anchor="t" anchorCtr="0" compatLnSpc="1">
            <a:prstTxWarp prst="textNoShape">
              <a:avLst/>
            </a:prstTxWarp>
          </a:bodyPr>
          <a:lstStyle/>
          <a:p>
            <a:pPr marL="508000" indent="-508000">
              <a:spcBef>
                <a:spcPct val="0"/>
              </a:spcBef>
              <a:spcAft>
                <a:spcPct val="95000"/>
              </a:spcAft>
              <a:buClr>
                <a:srgbClr val="990000"/>
              </a:buClr>
              <a:buFont typeface="Wingdings 2" pitchFamily="18" charset="2"/>
              <a:buNone/>
            </a:pPr>
            <a:endParaRPr lang="en-US" sz="2800" dirty="0" smtClean="0">
              <a:solidFill>
                <a:srgbClr val="000080"/>
              </a:solidFill>
              <a:latin typeface="Arial" charset="0"/>
            </a:endParaRPr>
          </a:p>
          <a:p>
            <a:pPr marL="508000" indent="-508000">
              <a:spcBef>
                <a:spcPct val="0"/>
              </a:spcBef>
              <a:spcAft>
                <a:spcPct val="95000"/>
              </a:spcAft>
              <a:buClr>
                <a:srgbClr val="990000"/>
              </a:buClr>
              <a:buFont typeface="Wingdings 2" pitchFamily="18" charset="2"/>
              <a:buChar char="»"/>
            </a:pPr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Sending State – determines </a:t>
            </a:r>
            <a:r>
              <a:rPr lang="en-US" sz="2800" u="sng" dirty="0" smtClean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LENGTH</a:t>
            </a:r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 of supervision </a:t>
            </a:r>
          </a:p>
          <a:p>
            <a:pPr marL="508000" indent="-508000">
              <a:spcBef>
                <a:spcPct val="0"/>
              </a:spcBef>
              <a:spcAft>
                <a:spcPct val="95000"/>
              </a:spcAft>
              <a:buClr>
                <a:srgbClr val="990000"/>
              </a:buClr>
              <a:buFont typeface="Wingdings 2" pitchFamily="18" charset="2"/>
              <a:buChar char="»"/>
            </a:pPr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Receiving State – determines </a:t>
            </a:r>
            <a:r>
              <a:rPr lang="en-US" sz="2800" u="sng" dirty="0" smtClean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LEVEL</a:t>
            </a:r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 of supervision</a:t>
            </a:r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0" y="0"/>
            <a:ext cx="9232900" cy="914400"/>
          </a:xfrm>
          <a:prstGeom prst="rect">
            <a:avLst/>
          </a:prstGeom>
          <a:solidFill>
            <a:srgbClr val="000080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231775"/>
            <a:r>
              <a:rPr lang="en-US" sz="2400" i="1" dirty="0">
                <a:solidFill>
                  <a:schemeClr val="bg1"/>
                </a:solidFill>
                <a:latin typeface="Arial Black" pitchFamily="34" charset="0"/>
              </a:rPr>
              <a:t>Adult - </a:t>
            </a:r>
            <a:r>
              <a:rPr lang="en-US" sz="2400" i="1" u="sng" dirty="0" err="1">
                <a:solidFill>
                  <a:schemeClr val="bg1"/>
                </a:solidFill>
                <a:latin typeface="Arial Black" pitchFamily="34" charset="0"/>
              </a:rPr>
              <a:t>INTER</a:t>
            </a:r>
            <a:r>
              <a:rPr lang="en-US" sz="2400" i="1" dirty="0" err="1">
                <a:solidFill>
                  <a:schemeClr val="bg1"/>
                </a:solidFill>
                <a:latin typeface="Arial Black" pitchFamily="34" charset="0"/>
              </a:rPr>
              <a:t>state</a:t>
            </a:r>
            <a:r>
              <a:rPr lang="en-US" sz="2400" i="1" dirty="0">
                <a:solidFill>
                  <a:schemeClr val="bg1"/>
                </a:solidFill>
                <a:latin typeface="Arial Black" pitchFamily="34" charset="0"/>
              </a:rPr>
              <a:t> Transfers of Supervision 	</a:t>
            </a:r>
            <a:endParaRPr lang="en-US" sz="12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idx="1"/>
          </p:nvPr>
        </p:nvSpPr>
        <p:spPr bwMode="auto">
          <a:xfrm>
            <a:off x="152400" y="1066800"/>
            <a:ext cx="8763000" cy="5181600"/>
          </a:xfrm>
          <a:noFill/>
          <a:ln algn="ctr">
            <a:miter lim="800000"/>
            <a:headEnd/>
            <a:tailEnd/>
          </a:ln>
        </p:spPr>
        <p:txBody>
          <a:bodyPr vert="horz" wrap="square" lIns="91426" tIns="45714" rIns="91426" bIns="45714" numCol="1" anchor="t" anchorCtr="0" compatLnSpc="1">
            <a:prstTxWarp prst="textNoShape">
              <a:avLst/>
            </a:prstTxWarp>
          </a:bodyPr>
          <a:lstStyle/>
          <a:p>
            <a:pPr marL="508000" indent="-508000">
              <a:spcBef>
                <a:spcPct val="0"/>
              </a:spcBef>
              <a:spcAft>
                <a:spcPct val="95000"/>
              </a:spcAft>
              <a:buClr>
                <a:srgbClr val="990000"/>
              </a:buClr>
              <a:buFont typeface="Wingdings 2" pitchFamily="18" charset="2"/>
              <a:buNone/>
            </a:pP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Tahoma" charset="0"/>
              </a:rPr>
              <a:t>Legal Authority For Juvenile Compact</a:t>
            </a:r>
          </a:p>
          <a:p>
            <a:pPr marL="508000" indent="-508000">
              <a:spcBef>
                <a:spcPct val="0"/>
              </a:spcBef>
              <a:spcAft>
                <a:spcPct val="95000"/>
              </a:spcAft>
              <a:buClr>
                <a:srgbClr val="A50021"/>
              </a:buClr>
            </a:pP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Tahoma" charset="0"/>
              </a:rPr>
              <a:t>Interstate Compact on Juveniles (ICJ) – </a:t>
            </a:r>
            <a:r>
              <a:rPr lang="en-US" sz="2400" u="sng" dirty="0" smtClean="0">
                <a:solidFill>
                  <a:schemeClr val="accent1">
                    <a:lumMod val="75000"/>
                  </a:schemeClr>
                </a:solidFill>
                <a:latin typeface="Tahoma" charset="0"/>
              </a:rPr>
              <a:t>www.juvenilecompact.org</a:t>
            </a:r>
          </a:p>
          <a:p>
            <a:pPr marL="508000" indent="-508000">
              <a:spcBef>
                <a:spcPct val="0"/>
              </a:spcBef>
              <a:spcAft>
                <a:spcPct val="95000"/>
              </a:spcAft>
              <a:buClr>
                <a:srgbClr val="A50021"/>
              </a:buClr>
            </a:pP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Tahoma" charset="0"/>
              </a:rPr>
              <a:t>Standardized forms—still paper process—national electronic information system (Juvenile Interstate Data System (JIDS) coming 2012)</a:t>
            </a:r>
          </a:p>
          <a:p>
            <a:pPr marL="508000" indent="-508000">
              <a:spcBef>
                <a:spcPct val="0"/>
              </a:spcBef>
              <a:spcAft>
                <a:spcPct val="95000"/>
              </a:spcAft>
              <a:buClr>
                <a:srgbClr val="A50021"/>
              </a:buClr>
            </a:pP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Tahoma" charset="0"/>
              </a:rPr>
              <a:t>New Juvenile Compact has been signed into law by every state and two territories, exceptions Georgia and Puerto Rico</a:t>
            </a:r>
          </a:p>
        </p:txBody>
      </p:sp>
      <p:sp>
        <p:nvSpPr>
          <p:cNvPr id="34819" name="Rectangle 3"/>
          <p:cNvSpPr>
            <a:spLocks noChangeArrowheads="1"/>
          </p:cNvSpPr>
          <p:nvPr/>
        </p:nvSpPr>
        <p:spPr bwMode="auto">
          <a:xfrm>
            <a:off x="0" y="0"/>
            <a:ext cx="9232900" cy="914400"/>
          </a:xfrm>
          <a:prstGeom prst="rect">
            <a:avLst/>
          </a:prstGeom>
          <a:solidFill>
            <a:srgbClr val="000080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231775">
              <a:tabLst>
                <a:tab pos="3886200" algn="l"/>
              </a:tabLst>
            </a:pPr>
            <a:r>
              <a:rPr lang="en-US" sz="2000" i="1" dirty="0">
                <a:solidFill>
                  <a:schemeClr val="bg1"/>
                </a:solidFill>
                <a:latin typeface="Arial Black" pitchFamily="34" charset="0"/>
              </a:rPr>
              <a:t>Juvenile - </a:t>
            </a:r>
            <a:r>
              <a:rPr lang="en-US" sz="2000" i="1" u="sng" dirty="0" err="1">
                <a:solidFill>
                  <a:schemeClr val="bg1"/>
                </a:solidFill>
                <a:latin typeface="Arial Black" pitchFamily="34" charset="0"/>
              </a:rPr>
              <a:t>INTER</a:t>
            </a:r>
            <a:r>
              <a:rPr lang="en-US" sz="2000" i="1" dirty="0" err="1">
                <a:solidFill>
                  <a:schemeClr val="bg1"/>
                </a:solidFill>
                <a:latin typeface="Arial Black" pitchFamily="34" charset="0"/>
              </a:rPr>
              <a:t>state</a:t>
            </a:r>
            <a:r>
              <a:rPr lang="en-US" sz="2000" i="1" dirty="0">
                <a:solidFill>
                  <a:schemeClr val="bg1"/>
                </a:solidFill>
                <a:latin typeface="Arial Black" pitchFamily="34" charset="0"/>
              </a:rPr>
              <a:t> Transfers of Supervision</a:t>
            </a:r>
            <a:r>
              <a:rPr lang="en-US" sz="2400" i="1" dirty="0">
                <a:solidFill>
                  <a:schemeClr val="bg1"/>
                </a:solidFill>
                <a:latin typeface="Arial Black" pitchFamily="34" charset="0"/>
              </a:rPr>
              <a:t>   		</a:t>
            </a:r>
            <a:endParaRPr lang="en-US" sz="12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idx="1"/>
          </p:nvPr>
        </p:nvSpPr>
        <p:spPr bwMode="auto">
          <a:xfrm>
            <a:off x="152400" y="1752600"/>
            <a:ext cx="8839200" cy="4268788"/>
          </a:xfrm>
          <a:noFill/>
          <a:ln algn="ctr">
            <a:miter lim="800000"/>
            <a:headEnd/>
            <a:tailEnd/>
          </a:ln>
        </p:spPr>
        <p:txBody>
          <a:bodyPr vert="horz" wrap="square" lIns="91426" tIns="45714" rIns="91426" bIns="45714" numCol="1" anchor="t" anchorCtr="0" compatLnSpc="1">
            <a:prstTxWarp prst="textNoShape">
              <a:avLst/>
            </a:prstTxWarp>
          </a:bodyPr>
          <a:lstStyle/>
          <a:p>
            <a:pPr marL="292100" indent="-292100">
              <a:spcBef>
                <a:spcPct val="0"/>
              </a:spcBef>
              <a:spcAft>
                <a:spcPct val="95000"/>
              </a:spcAft>
              <a:buClr>
                <a:srgbClr val="990000"/>
              </a:buClr>
              <a:buFont typeface="Wingdings 2" pitchFamily="18" charset="2"/>
              <a:buChar char="»"/>
            </a:pPr>
            <a:r>
              <a:rPr lang="en-US" sz="2000" u="sng" dirty="0" smtClean="0">
                <a:solidFill>
                  <a:schemeClr val="accent1">
                    <a:lumMod val="75000"/>
                  </a:schemeClr>
                </a:solidFill>
                <a:latin typeface="Tahoma" charset="0"/>
              </a:rPr>
              <a:t>Adjudicated Juvenile Delinquents</a:t>
            </a:r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  <a:latin typeface="Tahoma" charset="0"/>
              </a:rPr>
              <a:t> (fingerprints taken if eligible offense)</a:t>
            </a:r>
          </a:p>
          <a:p>
            <a:pPr marL="292100" indent="-292100">
              <a:spcBef>
                <a:spcPct val="0"/>
              </a:spcBef>
              <a:spcAft>
                <a:spcPct val="95000"/>
              </a:spcAft>
              <a:buClr>
                <a:srgbClr val="990000"/>
              </a:buClr>
              <a:buFont typeface="Wingdings 2" pitchFamily="18" charset="2"/>
              <a:buChar char="»"/>
            </a:pPr>
            <a:r>
              <a:rPr lang="en-US" sz="2000" u="sng" dirty="0" smtClean="0">
                <a:solidFill>
                  <a:schemeClr val="accent1">
                    <a:lumMod val="75000"/>
                  </a:schemeClr>
                </a:solidFill>
                <a:latin typeface="Tahoma" charset="0"/>
              </a:rPr>
              <a:t>Status Offenders</a:t>
            </a:r>
            <a:endParaRPr lang="en-US" sz="2000" dirty="0" smtClean="0">
              <a:solidFill>
                <a:schemeClr val="accent1">
                  <a:lumMod val="75000"/>
                </a:schemeClr>
              </a:solidFill>
              <a:latin typeface="Tahoma" charset="0"/>
            </a:endParaRPr>
          </a:p>
          <a:p>
            <a:pPr marL="292100" indent="-292100">
              <a:spcBef>
                <a:spcPct val="0"/>
              </a:spcBef>
              <a:spcAft>
                <a:spcPct val="95000"/>
              </a:spcAft>
              <a:buClr>
                <a:srgbClr val="990000"/>
              </a:buClr>
              <a:buFont typeface="Wingdings 2" pitchFamily="18" charset="2"/>
              <a:buChar char="»"/>
            </a:pPr>
            <a:r>
              <a:rPr lang="en-US" sz="2000" u="sng" dirty="0" smtClean="0">
                <a:solidFill>
                  <a:schemeClr val="accent1">
                    <a:lumMod val="75000"/>
                  </a:schemeClr>
                </a:solidFill>
                <a:latin typeface="Tahoma" charset="0"/>
              </a:rPr>
              <a:t>Non-adjudicated juveniles</a:t>
            </a:r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  <a:latin typeface="Tahoma" charset="0"/>
              </a:rPr>
              <a:t> as defined by the sending state.</a:t>
            </a:r>
          </a:p>
          <a:p>
            <a:pPr marL="292100" indent="-292100">
              <a:spcBef>
                <a:spcPct val="0"/>
              </a:spcBef>
              <a:spcAft>
                <a:spcPct val="95000"/>
              </a:spcAft>
              <a:buClr>
                <a:srgbClr val="990000"/>
              </a:buClr>
              <a:buFont typeface="Wingdings 2" pitchFamily="18" charset="2"/>
              <a:buChar char="»"/>
            </a:pPr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  <a:latin typeface="Tahoma" charset="0"/>
              </a:rPr>
              <a:t>Classified as a Juvenile in the Sending State</a:t>
            </a:r>
          </a:p>
          <a:p>
            <a:pPr marL="292100" indent="-292100">
              <a:spcBef>
                <a:spcPct val="0"/>
              </a:spcBef>
              <a:spcAft>
                <a:spcPct val="95000"/>
              </a:spcAft>
              <a:buClr>
                <a:srgbClr val="990000"/>
              </a:buClr>
              <a:buFont typeface="Wingdings 2" pitchFamily="18" charset="2"/>
              <a:buChar char="»"/>
            </a:pPr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  <a:latin typeface="Tahoma" charset="0"/>
              </a:rPr>
              <a:t>Relocating to another </a:t>
            </a:r>
            <a:r>
              <a:rPr lang="en-US" sz="2000" smtClean="0">
                <a:solidFill>
                  <a:schemeClr val="accent1">
                    <a:lumMod val="75000"/>
                  </a:schemeClr>
                </a:solidFill>
                <a:latin typeface="Tahoma" charset="0"/>
              </a:rPr>
              <a:t>State for </a:t>
            </a:r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  <a:latin typeface="Tahoma" charset="0"/>
              </a:rPr>
              <a:t>a period exceeding 90 days in a 12 month period</a:t>
            </a:r>
          </a:p>
          <a:p>
            <a:pPr marL="292100" indent="-292100">
              <a:spcBef>
                <a:spcPct val="0"/>
              </a:spcBef>
              <a:spcAft>
                <a:spcPct val="95000"/>
              </a:spcAft>
              <a:buClr>
                <a:srgbClr val="990000"/>
              </a:buClr>
              <a:buFont typeface="Wingdings 2" pitchFamily="18" charset="2"/>
              <a:buChar char="»"/>
            </a:pPr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  <a:latin typeface="Tahoma" charset="0"/>
              </a:rPr>
              <a:t>Has greater than 90 days or an indefinite period of Supervision remaining</a:t>
            </a:r>
          </a:p>
        </p:txBody>
      </p:sp>
      <p:sp>
        <p:nvSpPr>
          <p:cNvPr id="36867" name="Rectangle 3"/>
          <p:cNvSpPr>
            <a:spLocks noChangeArrowheads="1"/>
          </p:cNvSpPr>
          <p:nvPr/>
        </p:nvSpPr>
        <p:spPr bwMode="auto">
          <a:xfrm>
            <a:off x="0" y="0"/>
            <a:ext cx="9232900" cy="914400"/>
          </a:xfrm>
          <a:prstGeom prst="rect">
            <a:avLst/>
          </a:prstGeom>
          <a:solidFill>
            <a:srgbClr val="000080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231775"/>
            <a:r>
              <a:rPr lang="en-US" sz="2000" i="1" dirty="0">
                <a:solidFill>
                  <a:schemeClr val="bg1"/>
                </a:solidFill>
                <a:latin typeface="Arial Black" pitchFamily="34" charset="0"/>
              </a:rPr>
              <a:t>Juvenile - </a:t>
            </a:r>
            <a:r>
              <a:rPr lang="en-US" sz="2000" i="1" u="sng" dirty="0" err="1">
                <a:solidFill>
                  <a:schemeClr val="bg1"/>
                </a:solidFill>
                <a:latin typeface="Arial Black" pitchFamily="34" charset="0"/>
              </a:rPr>
              <a:t>INTER</a:t>
            </a:r>
            <a:r>
              <a:rPr lang="en-US" sz="2000" i="1" dirty="0" err="1">
                <a:solidFill>
                  <a:schemeClr val="bg1"/>
                </a:solidFill>
                <a:latin typeface="Arial Black" pitchFamily="34" charset="0"/>
              </a:rPr>
              <a:t>state</a:t>
            </a:r>
            <a:r>
              <a:rPr lang="en-US" sz="2000" i="1" dirty="0">
                <a:solidFill>
                  <a:schemeClr val="bg1"/>
                </a:solidFill>
                <a:latin typeface="Arial Black" pitchFamily="34" charset="0"/>
              </a:rPr>
              <a:t> Transfers of Supervision</a:t>
            </a:r>
            <a:r>
              <a:rPr lang="en-US" sz="2400" i="1" dirty="0">
                <a:solidFill>
                  <a:schemeClr val="bg1"/>
                </a:solidFill>
                <a:latin typeface="Arial Black" pitchFamily="34" charset="0"/>
              </a:rPr>
              <a:t>   		</a:t>
            </a:r>
            <a:endParaRPr lang="en-US" sz="24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152400" y="1143000"/>
            <a:ext cx="8839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Aft>
                <a:spcPct val="95000"/>
              </a:spcAft>
              <a:buClr>
                <a:srgbClr val="990000"/>
              </a:buClr>
              <a:buFont typeface="Wingdings 2" pitchFamily="18" charset="2"/>
              <a:buNone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Who is eligible for transfer?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0"/>
            <a:ext cx="9232900" cy="914400"/>
          </a:xfrm>
          <a:prstGeom prst="rect">
            <a:avLst/>
          </a:prstGeom>
          <a:solidFill>
            <a:srgbClr val="000080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231775"/>
            <a:r>
              <a:rPr lang="en-US" sz="2000" i="1" dirty="0">
                <a:solidFill>
                  <a:schemeClr val="bg1"/>
                </a:solidFill>
                <a:latin typeface="Arial Black" pitchFamily="34" charset="0"/>
              </a:rPr>
              <a:t>Juvenile - </a:t>
            </a:r>
            <a:r>
              <a:rPr lang="en-US" sz="2000" i="1" u="sng" dirty="0" err="1">
                <a:solidFill>
                  <a:schemeClr val="bg1"/>
                </a:solidFill>
                <a:latin typeface="Arial Black" pitchFamily="34" charset="0"/>
              </a:rPr>
              <a:t>INTER</a:t>
            </a:r>
            <a:r>
              <a:rPr lang="en-US" sz="2000" i="1" dirty="0" err="1">
                <a:solidFill>
                  <a:schemeClr val="bg1"/>
                </a:solidFill>
                <a:latin typeface="Arial Black" pitchFamily="34" charset="0"/>
              </a:rPr>
              <a:t>state</a:t>
            </a:r>
            <a:r>
              <a:rPr lang="en-US" sz="2000" i="1" dirty="0">
                <a:solidFill>
                  <a:schemeClr val="bg1"/>
                </a:solidFill>
                <a:latin typeface="Arial Black" pitchFamily="34" charset="0"/>
              </a:rPr>
              <a:t> Transfers of Supervision		</a:t>
            </a:r>
            <a:endParaRPr lang="en-US" sz="1200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35843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228600" y="990600"/>
            <a:ext cx="8534400" cy="505936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None/>
            </a:pPr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  <a:latin typeface="Tahoma" charset="0"/>
              </a:rPr>
              <a:t>Important Facts:</a:t>
            </a:r>
          </a:p>
          <a:p>
            <a:pPr>
              <a:buFontTx/>
              <a:buNone/>
            </a:pPr>
            <a:endParaRPr lang="en-US" sz="900" dirty="0" smtClean="0">
              <a:solidFill>
                <a:schemeClr val="accent1">
                  <a:lumMod val="75000"/>
                </a:schemeClr>
              </a:solidFill>
              <a:latin typeface="Tahoma" charset="0"/>
            </a:endParaRPr>
          </a:p>
          <a:p>
            <a:r>
              <a:rPr lang="en-US" sz="2000" u="sng" dirty="0" smtClean="0">
                <a:solidFill>
                  <a:schemeClr val="accent1">
                    <a:lumMod val="75000"/>
                  </a:schemeClr>
                </a:solidFill>
                <a:latin typeface="Tahoma" charset="0"/>
              </a:rPr>
              <a:t>mandatory</a:t>
            </a:r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  <a:latin typeface="Tahoma" charset="0"/>
              </a:rPr>
              <a:t> transfer - meets eligibility criteria and will reside w/ parent, guardian or legal custodian in receiving state </a:t>
            </a: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Tahoma" charset="0"/>
              </a:rPr>
              <a:t>OR</a:t>
            </a:r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  <a:latin typeface="Tahoma" charset="0"/>
              </a:rPr>
              <a:t> a full time student at a secondary school, or accredited university, college, or licensed specialized training program and can provide proof of acceptance and enrollment</a:t>
            </a:r>
          </a:p>
          <a:p>
            <a:pPr>
              <a:buFontTx/>
              <a:buNone/>
            </a:pPr>
            <a:endParaRPr lang="en-US" sz="2000" dirty="0" smtClean="0">
              <a:solidFill>
                <a:schemeClr val="accent1">
                  <a:lumMod val="75000"/>
                </a:schemeClr>
              </a:solidFill>
              <a:latin typeface="Tahoma" charset="0"/>
            </a:endParaRPr>
          </a:p>
          <a:p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  <a:latin typeface="Tahoma" charset="0"/>
              </a:rPr>
              <a:t>can not be denied solely on juvenile’s age</a:t>
            </a:r>
          </a:p>
          <a:p>
            <a:pPr>
              <a:buFontTx/>
              <a:buNone/>
            </a:pPr>
            <a:endParaRPr lang="en-US" sz="2000" dirty="0" smtClean="0">
              <a:solidFill>
                <a:schemeClr val="accent1">
                  <a:lumMod val="75000"/>
                </a:schemeClr>
              </a:solidFill>
              <a:latin typeface="Tahoma" charset="0"/>
            </a:endParaRPr>
          </a:p>
          <a:p>
            <a:r>
              <a:rPr lang="en-US" sz="2000" u="sng" dirty="0" smtClean="0">
                <a:solidFill>
                  <a:schemeClr val="accent1">
                    <a:lumMod val="75000"/>
                  </a:schemeClr>
                </a:solidFill>
                <a:latin typeface="Tahoma" charset="0"/>
              </a:rPr>
              <a:t>Sending state</a:t>
            </a:r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  <a:latin typeface="Tahoma" charset="0"/>
              </a:rPr>
              <a:t> - determines the </a:t>
            </a:r>
            <a:r>
              <a:rPr lang="en-US" sz="2000" u="sng" dirty="0" smtClean="0">
                <a:solidFill>
                  <a:schemeClr val="accent1">
                    <a:lumMod val="75000"/>
                  </a:schemeClr>
                </a:solidFill>
                <a:latin typeface="Tahoma" charset="0"/>
              </a:rPr>
              <a:t>age of majority and duration of supervision</a:t>
            </a:r>
          </a:p>
          <a:p>
            <a:r>
              <a:rPr lang="en-US" sz="2000" u="sng" dirty="0" smtClean="0">
                <a:solidFill>
                  <a:schemeClr val="accent1">
                    <a:lumMod val="75000"/>
                  </a:schemeClr>
                </a:solidFill>
                <a:latin typeface="Tahoma" charset="0"/>
              </a:rPr>
              <a:t>Receiving state</a:t>
            </a:r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  <a:latin typeface="Tahoma" charset="0"/>
              </a:rPr>
              <a:t> - determines the </a:t>
            </a:r>
            <a:r>
              <a:rPr lang="en-US" sz="2000" u="sng" dirty="0" smtClean="0">
                <a:solidFill>
                  <a:schemeClr val="accent1">
                    <a:lumMod val="75000"/>
                  </a:schemeClr>
                </a:solidFill>
                <a:latin typeface="Tahoma" charset="0"/>
              </a:rPr>
              <a:t>type and quality of supervision</a:t>
            </a:r>
          </a:p>
          <a:p>
            <a:endParaRPr lang="en-US" sz="2800" u="sng" dirty="0" smtClean="0">
              <a:solidFill>
                <a:srgbClr val="000099"/>
              </a:solidFill>
              <a:latin typeface="Tahoma" charset="0"/>
            </a:endParaRPr>
          </a:p>
          <a:p>
            <a:endParaRPr lang="en-US" sz="2800" u="sng" dirty="0" smtClean="0">
              <a:solidFill>
                <a:srgbClr val="000099"/>
              </a:solidFill>
              <a:latin typeface="Tahoma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ChangeArrowheads="1"/>
          </p:cNvSpPr>
          <p:nvPr/>
        </p:nvSpPr>
        <p:spPr bwMode="auto">
          <a:xfrm>
            <a:off x="0" y="0"/>
            <a:ext cx="9232900" cy="914400"/>
          </a:xfrm>
          <a:prstGeom prst="rect">
            <a:avLst/>
          </a:prstGeom>
          <a:solidFill>
            <a:srgbClr val="000080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231775"/>
            <a:r>
              <a:rPr lang="en-US" sz="2000" i="1" dirty="0">
                <a:solidFill>
                  <a:schemeClr val="bg1"/>
                </a:solidFill>
                <a:latin typeface="Arial Black" pitchFamily="34" charset="0"/>
              </a:rPr>
              <a:t>Juvenile </a:t>
            </a:r>
            <a:r>
              <a:rPr lang="en-US" sz="2000" i="1" u="sng" dirty="0" err="1">
                <a:solidFill>
                  <a:schemeClr val="bg1"/>
                </a:solidFill>
                <a:latin typeface="Arial Black" pitchFamily="34" charset="0"/>
              </a:rPr>
              <a:t>INTER</a:t>
            </a:r>
            <a:r>
              <a:rPr lang="en-US" sz="2000" i="1" dirty="0" err="1">
                <a:solidFill>
                  <a:schemeClr val="bg1"/>
                </a:solidFill>
                <a:latin typeface="Arial Black" pitchFamily="34" charset="0"/>
              </a:rPr>
              <a:t>state</a:t>
            </a:r>
            <a:r>
              <a:rPr lang="en-US" sz="2000" i="1" dirty="0">
                <a:solidFill>
                  <a:schemeClr val="bg1"/>
                </a:solidFill>
                <a:latin typeface="Arial Black" pitchFamily="34" charset="0"/>
              </a:rPr>
              <a:t> Transfers of Supervision</a:t>
            </a:r>
            <a:r>
              <a:rPr lang="en-US" sz="2400" i="1" dirty="0">
                <a:solidFill>
                  <a:schemeClr val="bg1"/>
                </a:solidFill>
                <a:latin typeface="Arial Black" pitchFamily="34" charset="0"/>
              </a:rPr>
              <a:t>		</a:t>
            </a:r>
            <a:endParaRPr lang="en-US" sz="2400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37891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228600" y="990600"/>
            <a:ext cx="8763000" cy="505936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None/>
            </a:pPr>
            <a:r>
              <a:rPr lang="en-US" sz="2400" u="sng" dirty="0" smtClean="0">
                <a:solidFill>
                  <a:schemeClr val="accent1">
                    <a:lumMod val="75000"/>
                  </a:schemeClr>
                </a:solidFill>
                <a:latin typeface="Tahoma" charset="0"/>
              </a:rPr>
              <a:t>Juvenile Travel Permit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Tahoma" charset="0"/>
              </a:rPr>
              <a:t>:</a:t>
            </a:r>
          </a:p>
          <a:p>
            <a:pPr>
              <a:buFontTx/>
              <a:buNone/>
            </a:pPr>
            <a:endParaRPr lang="en-US" sz="2400" dirty="0" smtClean="0">
              <a:solidFill>
                <a:schemeClr val="accent1">
                  <a:lumMod val="75000"/>
                </a:schemeClr>
              </a:solidFill>
              <a:latin typeface="Tahoma" charset="0"/>
            </a:endParaRPr>
          </a:p>
          <a:p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Tahoma" charset="0"/>
              </a:rPr>
              <a:t>out-of-state travel must be authorized by supervising department</a:t>
            </a:r>
          </a:p>
          <a:p>
            <a:pPr>
              <a:buNone/>
            </a:pPr>
            <a:endParaRPr lang="en-US" sz="2400" dirty="0" smtClean="0">
              <a:solidFill>
                <a:schemeClr val="accent1">
                  <a:lumMod val="75000"/>
                </a:schemeClr>
              </a:solidFill>
              <a:latin typeface="Tahoma" charset="0"/>
            </a:endParaRPr>
          </a:p>
          <a:p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Tahoma" charset="0"/>
              </a:rPr>
              <a:t>travel permit should be forwarded to the Interstate Office</a:t>
            </a:r>
          </a:p>
          <a:p>
            <a:pPr>
              <a:buFontTx/>
              <a:buNone/>
            </a:pPr>
            <a:endParaRPr lang="en-US" sz="1000" dirty="0" smtClean="0">
              <a:solidFill>
                <a:srgbClr val="000099"/>
              </a:solidFill>
              <a:latin typeface="Tahoma" charset="0"/>
            </a:endParaRPr>
          </a:p>
          <a:p>
            <a:pPr>
              <a:buFontTx/>
              <a:buNone/>
            </a:pPr>
            <a:endParaRPr lang="en-US" sz="2400" dirty="0" smtClean="0">
              <a:solidFill>
                <a:srgbClr val="000099"/>
              </a:solidFill>
              <a:latin typeface="Tahoma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CONTACT NYS INTERSTATE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en-US" sz="2000" b="1" u="sng" dirty="0" smtClean="0"/>
              <a:t>SEX OFFENDERS ADULT(ENTIRE ALPHABET IN AND OUT)/Juvenile Problem Cases A-Z</a:t>
            </a:r>
            <a:r>
              <a:rPr lang="en-US" sz="2000" b="1" dirty="0" smtClean="0"/>
              <a:t>	</a:t>
            </a:r>
            <a:endParaRPr lang="en-US" sz="2000" dirty="0" smtClean="0"/>
          </a:p>
          <a:p>
            <a:r>
              <a:rPr lang="en-US" sz="2000" dirty="0" smtClean="0"/>
              <a:t>Shaina Kern    </a:t>
            </a:r>
            <a:r>
              <a:rPr lang="en-US" sz="2000" u="sng" dirty="0" smtClean="0">
                <a:hlinkClick r:id="rId2"/>
              </a:rPr>
              <a:t>shaina.kern@dcjs.ny.gov</a:t>
            </a:r>
            <a:r>
              <a:rPr lang="en-US" sz="2000" u="sng" dirty="0" smtClean="0"/>
              <a:t> </a:t>
            </a:r>
            <a:r>
              <a:rPr lang="en-US" sz="2000" dirty="0" smtClean="0"/>
              <a:t> 	       518-485-5166</a:t>
            </a:r>
          </a:p>
          <a:p>
            <a:pPr>
              <a:buNone/>
            </a:pPr>
            <a:r>
              <a:rPr lang="en-US" sz="2000" dirty="0" smtClean="0"/>
              <a:t>      Kelly Palmateer </a:t>
            </a:r>
            <a:r>
              <a:rPr lang="en-US" sz="2000" dirty="0" smtClean="0">
                <a:hlinkClick r:id="rId3"/>
              </a:rPr>
              <a:t>kelly.palmateer@dcjs.ny.gov</a:t>
            </a:r>
            <a:r>
              <a:rPr lang="en-US" sz="2000" dirty="0" smtClean="0"/>
              <a:t>   518-485-2398 (Juvenile)</a:t>
            </a:r>
          </a:p>
          <a:p>
            <a:pPr>
              <a:buNone/>
            </a:pPr>
            <a:endParaRPr lang="en-US" sz="2000" dirty="0" smtClean="0"/>
          </a:p>
          <a:p>
            <a:r>
              <a:rPr lang="en-US" sz="2000" b="1" u="sng" dirty="0" smtClean="0"/>
              <a:t>DOMESTIC VIOLENCE ADULT(ENTIRE ALPHABET IN AND OUT)/Adult Problem Cases A-Z/INTRASTATE </a:t>
            </a:r>
            <a:endParaRPr lang="en-US" sz="2000" dirty="0" smtClean="0"/>
          </a:p>
          <a:p>
            <a:r>
              <a:rPr lang="en-US" sz="2000" dirty="0" smtClean="0"/>
              <a:t>Nicole Aldi      </a:t>
            </a:r>
            <a:r>
              <a:rPr lang="en-US" sz="2000" u="sng" dirty="0" smtClean="0">
                <a:hlinkClick r:id="rId4"/>
              </a:rPr>
              <a:t>nicole.aldi@dcjs.ny.gov</a:t>
            </a:r>
            <a:r>
              <a:rPr lang="en-US" sz="2000" u="sng" dirty="0" smtClean="0"/>
              <a:t> </a:t>
            </a:r>
            <a:r>
              <a:rPr lang="en-US" sz="2000" dirty="0" smtClean="0"/>
              <a:t> 	       518-485-8457	</a:t>
            </a:r>
          </a:p>
          <a:p>
            <a:pPr>
              <a:buNone/>
            </a:pPr>
            <a:endParaRPr lang="en-US" sz="2000" dirty="0" smtClean="0"/>
          </a:p>
          <a:p>
            <a:r>
              <a:rPr lang="en-US" sz="2000" b="1" u="sng" dirty="0" smtClean="0"/>
              <a:t>High Profile/Media Cases/Retakes (ENTIRE ALPHABET IN AND OUT)</a:t>
            </a:r>
            <a:r>
              <a:rPr lang="en-US" sz="2000" b="1" dirty="0" smtClean="0"/>
              <a:t> </a:t>
            </a:r>
            <a:endParaRPr lang="en-US" sz="2000" dirty="0" smtClean="0"/>
          </a:p>
          <a:p>
            <a:r>
              <a:rPr lang="en-US" sz="2000" dirty="0" smtClean="0"/>
              <a:t>Matt Charton  </a:t>
            </a:r>
            <a:r>
              <a:rPr lang="en-US" sz="2000" u="sng" dirty="0" smtClean="0">
                <a:hlinkClick r:id="rId5"/>
              </a:rPr>
              <a:t>matthew.charton@dcjs.ny.gov</a:t>
            </a:r>
            <a:r>
              <a:rPr lang="en-US" sz="2000" u="sng" dirty="0" smtClean="0"/>
              <a:t> </a:t>
            </a:r>
            <a:r>
              <a:rPr lang="en-US" sz="2000" dirty="0" smtClean="0"/>
              <a:t>        518-485-2402</a:t>
            </a:r>
          </a:p>
          <a:p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en-US" sz="6000" dirty="0" smtClean="0"/>
              <a:t>QUESTIONS!</a:t>
            </a:r>
            <a:endParaRPr lang="en-US" sz="6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C9AB71-C231-44E5-8DA2-943001B596BA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4668</TotalTime>
  <Words>740</Words>
  <Application>Microsoft Office PowerPoint</Application>
  <PresentationFormat>On-screen Show (4:3)</PresentationFormat>
  <Paragraphs>130</Paragraphs>
  <Slides>17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Default Design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CONTACT NYS INTERSTATE</vt:lpstr>
      <vt:lpstr>Slide 17</vt:lpstr>
    </vt:vector>
  </TitlesOfParts>
  <Company>NYSDCJS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DPCA/Probation Priorities</dc:title>
  <dc:creator>Robert Maccarone</dc:creator>
  <cp:lastModifiedBy>DCJS User</cp:lastModifiedBy>
  <cp:revision>522</cp:revision>
  <dcterms:created xsi:type="dcterms:W3CDTF">2005-10-14T00:43:33Z</dcterms:created>
  <dcterms:modified xsi:type="dcterms:W3CDTF">2012-08-20T20:20:03Z</dcterms:modified>
</cp:coreProperties>
</file>