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304" r:id="rId3"/>
    <p:sldId id="310" r:id="rId4"/>
    <p:sldId id="311" r:id="rId5"/>
    <p:sldId id="300" r:id="rId6"/>
    <p:sldId id="296" r:id="rId7"/>
    <p:sldId id="314" r:id="rId8"/>
    <p:sldId id="299" r:id="rId9"/>
    <p:sldId id="312" r:id="rId10"/>
    <p:sldId id="313" r:id="rId11"/>
    <p:sldId id="295" r:id="rId12"/>
    <p:sldId id="301" r:id="rId13"/>
    <p:sldId id="315" r:id="rId14"/>
    <p:sldId id="308" r:id="rId15"/>
    <p:sldId id="303" r:id="rId16"/>
    <p:sldId id="307" r:id="rId17"/>
    <p:sldId id="273" r:id="rId18"/>
    <p:sldId id="283" r:id="rId19"/>
    <p:sldId id="305" r:id="rId2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9924" autoAdjust="0"/>
  </p:normalViewPr>
  <p:slideViewPr>
    <p:cSldViewPr>
      <p:cViewPr>
        <p:scale>
          <a:sx n="50" d="100"/>
          <a:sy n="50" d="100"/>
        </p:scale>
        <p:origin x="-108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veradc3\jjensen\Onepager_8.15.11.xls"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veradc3\jjensen\Onepager_8.15.1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6.1011993425632488E-2"/>
          <c:y val="0.15000030517640325"/>
          <c:w val="0.91666799878510796"/>
          <c:h val="0.74166817559443365"/>
        </c:manualLayout>
      </c:layout>
      <c:barChart>
        <c:barDir val="col"/>
        <c:grouping val="clustered"/>
        <c:ser>
          <c:idx val="0"/>
          <c:order val="0"/>
          <c:tx>
            <c:strRef>
              <c:f>Risk!$A$18</c:f>
              <c:strCache>
                <c:ptCount val="1"/>
                <c:pt idx="0">
                  <c:v>White</c:v>
                </c:pt>
              </c:strCache>
            </c:strRef>
          </c:tx>
          <c:spPr>
            <a:solidFill>
              <a:srgbClr val="4684EE"/>
            </a:solidFill>
            <a:ln w="25400">
              <a:noFill/>
            </a:ln>
          </c:spPr>
          <c:dLbls>
            <c:dLbl>
              <c:idx val="0"/>
              <c:layout>
                <c:manualLayout>
                  <c:x val="0"/>
                  <c:y val="2.2675736961451486E-2"/>
                </c:manualLayout>
              </c:layout>
              <c:tx>
                <c:rich>
                  <a:bodyPr/>
                  <a:lstStyle/>
                  <a:p>
                    <a:r>
                      <a:rPr lang="en-US" b="1"/>
                      <a:t>6% </a:t>
                    </a:r>
                  </a:p>
                  <a:p>
                    <a:r>
                      <a:rPr lang="en-US" b="1"/>
                      <a:t>(8)</a:t>
                    </a:r>
                  </a:p>
                </c:rich>
              </c:tx>
              <c:dLblPos val="outEnd"/>
            </c:dLbl>
            <c:dLbl>
              <c:idx val="1"/>
              <c:tx>
                <c:rich>
                  <a:bodyPr/>
                  <a:lstStyle/>
                  <a:p>
                    <a:r>
                      <a:rPr lang="en-US" b="1"/>
                      <a:t>23% </a:t>
                    </a:r>
                  </a:p>
                  <a:p>
                    <a:r>
                      <a:rPr lang="en-US" b="1"/>
                      <a:t>(15)</a:t>
                    </a:r>
                  </a:p>
                </c:rich>
              </c:tx>
            </c:dLbl>
            <c:dLbl>
              <c:idx val="2"/>
              <c:layout>
                <c:manualLayout>
                  <c:x val="0"/>
                  <c:y val="2.26757369614514E-2"/>
                </c:manualLayout>
              </c:layout>
              <c:tx>
                <c:rich>
                  <a:bodyPr/>
                  <a:lstStyle/>
                  <a:p>
                    <a:r>
                      <a:rPr lang="en-US" b="1"/>
                      <a:t>58% </a:t>
                    </a:r>
                  </a:p>
                  <a:p>
                    <a:r>
                      <a:rPr lang="en-US" b="1"/>
                      <a:t>(11)</a:t>
                    </a:r>
                  </a:p>
                </c:rich>
              </c:tx>
              <c:dLblPos val="outEnd"/>
            </c:dLbl>
            <c:txPr>
              <a:bodyPr/>
              <a:lstStyle/>
              <a:p>
                <a:pPr>
                  <a:defRPr b="1"/>
                </a:pPr>
                <a:endParaRPr lang="en-US"/>
              </a:p>
            </c:txPr>
            <c:showVal val="1"/>
          </c:dLbls>
          <c:cat>
            <c:strRef>
              <c:f>Risk!$B$17:$D$17</c:f>
              <c:strCache>
                <c:ptCount val="3"/>
                <c:pt idx="0">
                  <c:v>Low Risk (N=203)</c:v>
                </c:pt>
                <c:pt idx="1">
                  <c:v>Mid Risk (N=507)</c:v>
                </c:pt>
                <c:pt idx="2">
                  <c:v>High Risk (N=471)</c:v>
                </c:pt>
              </c:strCache>
            </c:strRef>
          </c:cat>
          <c:val>
            <c:numRef>
              <c:f>Risk!$B$18:$D$18</c:f>
              <c:numCache>
                <c:formatCode>0%</c:formatCode>
                <c:ptCount val="3"/>
                <c:pt idx="0">
                  <c:v>6.0000000000000171E-2</c:v>
                </c:pt>
                <c:pt idx="1">
                  <c:v>0.23</c:v>
                </c:pt>
                <c:pt idx="2">
                  <c:v>0.58000000000000063</c:v>
                </c:pt>
              </c:numCache>
            </c:numRef>
          </c:val>
        </c:ser>
        <c:ser>
          <c:idx val="1"/>
          <c:order val="1"/>
          <c:tx>
            <c:strRef>
              <c:f>Risk!$A$19</c:f>
              <c:strCache>
                <c:ptCount val="1"/>
                <c:pt idx="0">
                  <c:v>Black</c:v>
                </c:pt>
              </c:strCache>
            </c:strRef>
          </c:tx>
          <c:spPr>
            <a:solidFill>
              <a:srgbClr val="DC3912"/>
            </a:solidFill>
            <a:ln w="25400">
              <a:noFill/>
            </a:ln>
          </c:spPr>
          <c:dLbls>
            <c:dLbl>
              <c:idx val="0"/>
              <c:layout>
                <c:manualLayout>
                  <c:x val="0"/>
                  <c:y val="1.3605442176870659E-2"/>
                </c:manualLayout>
              </c:layout>
              <c:tx>
                <c:rich>
                  <a:bodyPr/>
                  <a:lstStyle/>
                  <a:p>
                    <a:r>
                      <a:rPr lang="en-US" b="1"/>
                      <a:t>8% </a:t>
                    </a:r>
                  </a:p>
                  <a:p>
                    <a:r>
                      <a:rPr lang="en-US" b="1"/>
                      <a:t>(115)</a:t>
                    </a:r>
                  </a:p>
                </c:rich>
              </c:tx>
              <c:dLblPos val="outEnd"/>
            </c:dLbl>
            <c:dLbl>
              <c:idx val="1"/>
              <c:layout>
                <c:manualLayout>
                  <c:x val="0"/>
                  <c:y val="1.3605442176870748E-2"/>
                </c:manualLayout>
              </c:layout>
              <c:tx>
                <c:rich>
                  <a:bodyPr/>
                  <a:lstStyle/>
                  <a:p>
                    <a:r>
                      <a:rPr lang="en-US" b="1"/>
                      <a:t>35% </a:t>
                    </a:r>
                  </a:p>
                  <a:p>
                    <a:r>
                      <a:rPr lang="en-US" b="1"/>
                      <a:t>(325)</a:t>
                    </a:r>
                  </a:p>
                </c:rich>
              </c:tx>
              <c:dLblPos val="outEnd"/>
            </c:dLbl>
            <c:dLbl>
              <c:idx val="2"/>
              <c:layout>
                <c:manualLayout>
                  <c:x val="0"/>
                  <c:y val="4.535147392290279E-3"/>
                </c:manualLayout>
              </c:layout>
              <c:tx>
                <c:rich>
                  <a:bodyPr/>
                  <a:lstStyle/>
                  <a:p>
                    <a:r>
                      <a:rPr lang="en-US" b="1"/>
                      <a:t>71% </a:t>
                    </a:r>
                  </a:p>
                  <a:p>
                    <a:r>
                      <a:rPr lang="en-US" b="1"/>
                      <a:t>(294)</a:t>
                    </a:r>
                  </a:p>
                </c:rich>
              </c:tx>
              <c:dLblPos val="outEnd"/>
            </c:dLbl>
            <c:txPr>
              <a:bodyPr/>
              <a:lstStyle/>
              <a:p>
                <a:pPr>
                  <a:defRPr b="1"/>
                </a:pPr>
                <a:endParaRPr lang="en-US"/>
              </a:p>
            </c:txPr>
            <c:showVal val="1"/>
          </c:dLbls>
          <c:cat>
            <c:strRef>
              <c:f>Risk!$B$17:$D$17</c:f>
              <c:strCache>
                <c:ptCount val="3"/>
                <c:pt idx="0">
                  <c:v>Low Risk (N=203)</c:v>
                </c:pt>
                <c:pt idx="1">
                  <c:v>Mid Risk (N=507)</c:v>
                </c:pt>
                <c:pt idx="2">
                  <c:v>High Risk (N=471)</c:v>
                </c:pt>
              </c:strCache>
            </c:strRef>
          </c:cat>
          <c:val>
            <c:numRef>
              <c:f>Risk!$B$19:$D$19</c:f>
              <c:numCache>
                <c:formatCode>0%</c:formatCode>
                <c:ptCount val="3"/>
                <c:pt idx="0">
                  <c:v>8.0000000000000224E-2</c:v>
                </c:pt>
                <c:pt idx="1">
                  <c:v>0.35000000000000031</c:v>
                </c:pt>
                <c:pt idx="2">
                  <c:v>0.71000000000000063</c:v>
                </c:pt>
              </c:numCache>
            </c:numRef>
          </c:val>
        </c:ser>
        <c:ser>
          <c:idx val="2"/>
          <c:order val="2"/>
          <c:tx>
            <c:strRef>
              <c:f>Risk!$A$20</c:f>
              <c:strCache>
                <c:ptCount val="1"/>
                <c:pt idx="0">
                  <c:v>Latino</c:v>
                </c:pt>
              </c:strCache>
            </c:strRef>
          </c:tx>
          <c:spPr>
            <a:solidFill>
              <a:srgbClr val="FF9900"/>
            </a:solidFill>
            <a:ln w="25400">
              <a:noFill/>
            </a:ln>
          </c:spPr>
          <c:dLbls>
            <c:dLbl>
              <c:idx val="0"/>
              <c:layout>
                <c:manualLayout>
                  <c:x val="0"/>
                  <c:y val="1.8140589569161127E-2"/>
                </c:manualLayout>
              </c:layout>
              <c:tx>
                <c:rich>
                  <a:bodyPr/>
                  <a:lstStyle/>
                  <a:p>
                    <a:r>
                      <a:rPr lang="en-US" b="1"/>
                      <a:t>9% </a:t>
                    </a:r>
                  </a:p>
                  <a:p>
                    <a:r>
                      <a:rPr lang="en-US" b="1"/>
                      <a:t>(69)</a:t>
                    </a:r>
                  </a:p>
                </c:rich>
              </c:tx>
              <c:dLblPos val="outEnd"/>
            </c:dLbl>
            <c:dLbl>
              <c:idx val="1"/>
              <c:layout>
                <c:manualLayout>
                  <c:x val="7.5757575757576003E-3"/>
                  <c:y val="1.8140589569161127E-2"/>
                </c:manualLayout>
              </c:layout>
              <c:tx>
                <c:rich>
                  <a:bodyPr/>
                  <a:lstStyle/>
                  <a:p>
                    <a:r>
                      <a:rPr lang="en-US" b="1"/>
                      <a:t>36% </a:t>
                    </a:r>
                  </a:p>
                  <a:p>
                    <a:r>
                      <a:rPr lang="en-US" b="1"/>
                      <a:t>(152)</a:t>
                    </a:r>
                  </a:p>
                </c:rich>
              </c:tx>
              <c:dLblPos val="outEnd"/>
            </c:dLbl>
            <c:dLbl>
              <c:idx val="2"/>
              <c:layout>
                <c:manualLayout>
                  <c:x val="5.0505050505050475E-3"/>
                  <c:y val="1.8140232470941119E-2"/>
                </c:manualLayout>
              </c:layout>
              <c:tx>
                <c:rich>
                  <a:bodyPr/>
                  <a:lstStyle/>
                  <a:p>
                    <a:r>
                      <a:rPr lang="en-US" b="1"/>
                      <a:t>75% </a:t>
                    </a:r>
                  </a:p>
                  <a:p>
                    <a:r>
                      <a:rPr lang="en-US" b="1"/>
                      <a:t>(144)</a:t>
                    </a:r>
                  </a:p>
                </c:rich>
              </c:tx>
              <c:dLblPos val="outEnd"/>
            </c:dLbl>
            <c:txPr>
              <a:bodyPr/>
              <a:lstStyle/>
              <a:p>
                <a:pPr>
                  <a:defRPr b="1"/>
                </a:pPr>
                <a:endParaRPr lang="en-US"/>
              </a:p>
            </c:txPr>
            <c:showVal val="1"/>
          </c:dLbls>
          <c:cat>
            <c:strRef>
              <c:f>Risk!$B$17:$D$17</c:f>
              <c:strCache>
                <c:ptCount val="3"/>
                <c:pt idx="0">
                  <c:v>Low Risk (N=203)</c:v>
                </c:pt>
                <c:pt idx="1">
                  <c:v>Mid Risk (N=507)</c:v>
                </c:pt>
                <c:pt idx="2">
                  <c:v>High Risk (N=471)</c:v>
                </c:pt>
              </c:strCache>
            </c:strRef>
          </c:cat>
          <c:val>
            <c:numRef>
              <c:f>Risk!$B$20:$D$20</c:f>
              <c:numCache>
                <c:formatCode>0%</c:formatCode>
                <c:ptCount val="3"/>
                <c:pt idx="0">
                  <c:v>9.0000000000000066E-2</c:v>
                </c:pt>
                <c:pt idx="1">
                  <c:v>0.36000000000000032</c:v>
                </c:pt>
                <c:pt idx="2">
                  <c:v>0.750000000000002</c:v>
                </c:pt>
              </c:numCache>
            </c:numRef>
          </c:val>
        </c:ser>
        <c:gapWidth val="400"/>
        <c:overlap val="-50"/>
        <c:axId val="64582016"/>
        <c:axId val="64583552"/>
      </c:barChart>
      <c:catAx>
        <c:axId val="64582016"/>
        <c:scaling>
          <c:orientation val="minMax"/>
        </c:scaling>
        <c:axPos val="b"/>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Trebuchet MS"/>
                <a:ea typeface="Trebuchet MS"/>
                <a:cs typeface="Trebuchet MS"/>
              </a:defRPr>
            </a:pPr>
            <a:endParaRPr lang="en-US"/>
          </a:p>
        </c:txPr>
        <c:crossAx val="64583552"/>
        <c:crosses val="autoZero"/>
        <c:auto val="1"/>
        <c:lblAlgn val="ctr"/>
        <c:lblOffset val="100"/>
        <c:tickLblSkip val="1"/>
        <c:tickMarkSkip val="1"/>
      </c:catAx>
      <c:valAx>
        <c:axId val="64583552"/>
        <c:scaling>
          <c:orientation val="minMax"/>
          <c:max val="1"/>
        </c:scaling>
        <c:axPos val="l"/>
        <c:majorGridlines>
          <c:spPr>
            <a:ln w="3175">
              <a:solidFill>
                <a:srgbClr val="C0C0C0"/>
              </a:solidFill>
              <a:prstDash val="solid"/>
            </a:ln>
          </c:spPr>
        </c:majorGridlines>
        <c:numFmt formatCode="0%" sourceLinked="0"/>
        <c:tickLblPos val="nextTo"/>
        <c:spPr>
          <a:ln w="9525">
            <a:noFill/>
          </a:ln>
        </c:spPr>
        <c:txPr>
          <a:bodyPr rot="0" vert="horz"/>
          <a:lstStyle/>
          <a:p>
            <a:pPr>
              <a:defRPr sz="1000" b="0" i="0" u="none" strike="noStrike" baseline="0">
                <a:solidFill>
                  <a:srgbClr val="000000"/>
                </a:solidFill>
                <a:latin typeface="Trebuchet MS"/>
                <a:ea typeface="Trebuchet MS"/>
                <a:cs typeface="Trebuchet MS"/>
              </a:defRPr>
            </a:pPr>
            <a:endParaRPr lang="en-US"/>
          </a:p>
        </c:txPr>
        <c:crossAx val="64582016"/>
        <c:crosses val="autoZero"/>
        <c:crossBetween val="between"/>
      </c:valAx>
      <c:spPr>
        <a:noFill/>
        <a:ln w="25400">
          <a:noFill/>
        </a:ln>
      </c:spPr>
    </c:plotArea>
    <c:legend>
      <c:legendPos val="r"/>
      <c:layout>
        <c:manualLayout>
          <c:xMode val="edge"/>
          <c:yMode val="edge"/>
          <c:x val="0.34646484530342958"/>
          <c:y val="0.16380010099687689"/>
          <c:w val="0.37575771475412628"/>
          <c:h val="7.6115826983619433E-2"/>
        </c:manualLayout>
      </c:layout>
      <c:spPr>
        <a:solidFill>
          <a:srgbClr val="FFFFFF"/>
        </a:solidFill>
        <a:ln w="25400">
          <a:noFill/>
        </a:ln>
      </c:spPr>
      <c:txPr>
        <a:bodyPr/>
        <a:lstStyle/>
        <a:p>
          <a:pPr>
            <a:defRPr sz="920" b="0" i="0" u="none" strike="noStrike" baseline="0">
              <a:solidFill>
                <a:srgbClr val="000000"/>
              </a:solidFill>
              <a:latin typeface="Trebuchet MS"/>
              <a:ea typeface="Trebuchet MS"/>
              <a:cs typeface="Trebuchet MS"/>
            </a:defRPr>
          </a:pPr>
          <a:endParaRPr lang="en-US"/>
        </a:p>
      </c:txPr>
    </c:legend>
    <c:plotVisOnly val="1"/>
    <c:dispBlanksAs val="gap"/>
  </c:chart>
  <c:spPr>
    <a:solidFill>
      <a:srgbClr val="FFFFFF"/>
    </a:solidFill>
    <a:ln w="9525">
      <a:noFill/>
    </a:ln>
  </c:spPr>
  <c:txPr>
    <a:bodyPr/>
    <a:lstStyle/>
    <a:p>
      <a:pPr>
        <a:defRPr sz="1000" b="0" i="0" u="none" strike="noStrike" baseline="0">
          <a:solidFill>
            <a:srgbClr val="000000"/>
          </a:solidFill>
          <a:latin typeface="Trebuchet MS"/>
          <a:ea typeface="Trebuchet MS"/>
          <a:cs typeface="Trebuchet MS"/>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6.1011993425632426E-2"/>
          <c:y val="0.15000030517640336"/>
          <c:w val="0.91666799878510796"/>
          <c:h val="0.74166817559443365"/>
        </c:manualLayout>
      </c:layout>
      <c:barChart>
        <c:barDir val="col"/>
        <c:grouping val="clustered"/>
        <c:ser>
          <c:idx val="0"/>
          <c:order val="0"/>
          <c:tx>
            <c:strRef>
              <c:f>RiskChgSev!$B$17</c:f>
              <c:strCache>
                <c:ptCount val="1"/>
                <c:pt idx="0">
                  <c:v>White</c:v>
                </c:pt>
              </c:strCache>
            </c:strRef>
          </c:tx>
          <c:spPr>
            <a:solidFill>
              <a:srgbClr val="4684EE"/>
            </a:solidFill>
            <a:ln w="25400">
              <a:noFill/>
            </a:ln>
          </c:spPr>
          <c:dLbls>
            <c:dLbl>
              <c:idx val="0"/>
              <c:layout>
                <c:manualLayout>
                  <c:x val="0"/>
                  <c:y val="1.0416666666666666E-2"/>
                </c:manualLayout>
              </c:layout>
              <c:showVal val="1"/>
            </c:dLbl>
            <c:dLbl>
              <c:idx val="1"/>
              <c:layout>
                <c:manualLayout>
                  <c:x val="-1.0120144556398539E-2"/>
                  <c:y val="1.7604440069991251E-2"/>
                </c:manualLayout>
              </c:layout>
              <c:dLblPos val="outEnd"/>
              <c:showVal val="1"/>
            </c:dLbl>
            <c:dLbl>
              <c:idx val="3"/>
              <c:layout>
                <c:manualLayout>
                  <c:x val="0"/>
                  <c:y val="1.0416666666666666E-2"/>
                </c:manualLayout>
              </c:layout>
              <c:showVal val="1"/>
            </c:dLbl>
            <c:dLbl>
              <c:idx val="4"/>
              <c:layout>
                <c:manualLayout>
                  <c:x val="0"/>
                  <c:y val="1.0416666666666666E-2"/>
                </c:manualLayout>
              </c:layout>
              <c:showVal val="1"/>
            </c:dLbl>
            <c:dLbl>
              <c:idx val="5"/>
              <c:layout>
                <c:manualLayout>
                  <c:x val="0"/>
                  <c:y val="1.3888888888888963E-2"/>
                </c:manualLayout>
              </c:layout>
              <c:showVal val="1"/>
            </c:dLbl>
            <c:txPr>
              <a:bodyPr/>
              <a:lstStyle/>
              <a:p>
                <a:pPr>
                  <a:defRPr b="1"/>
                </a:pPr>
                <a:endParaRPr lang="en-US"/>
              </a:p>
            </c:txPr>
            <c:showVal val="1"/>
          </c:dLbls>
          <c:cat>
            <c:strRef>
              <c:f>RiskChgSev!$A$18:$A$23</c:f>
              <c:strCache>
                <c:ptCount val="6"/>
                <c:pt idx="0">
                  <c:v>Low Low (N=76)</c:v>
                </c:pt>
                <c:pt idx="1">
                  <c:v>Low Mid (N=63)</c:v>
                </c:pt>
                <c:pt idx="2">
                  <c:v>Low High (N=64)</c:v>
                </c:pt>
                <c:pt idx="3">
                  <c:v>Mid Low (N=197)</c:v>
                </c:pt>
                <c:pt idx="4">
                  <c:v>Mid Mid (N=153)</c:v>
                </c:pt>
                <c:pt idx="5">
                  <c:v>Mid High (N=157)</c:v>
                </c:pt>
              </c:strCache>
            </c:strRef>
          </c:cat>
          <c:val>
            <c:numRef>
              <c:f>RiskChgSev!$B$18:$B$23</c:f>
              <c:numCache>
                <c:formatCode>0%</c:formatCode>
                <c:ptCount val="6"/>
                <c:pt idx="0">
                  <c:v>4.0000000000000022E-2</c:v>
                </c:pt>
                <c:pt idx="1">
                  <c:v>9.0000000000000024E-2</c:v>
                </c:pt>
                <c:pt idx="2">
                  <c:v>0.13</c:v>
                </c:pt>
                <c:pt idx="3">
                  <c:v>0.15000000000000024</c:v>
                </c:pt>
                <c:pt idx="4">
                  <c:v>0.28000000000000008</c:v>
                </c:pt>
                <c:pt idx="5">
                  <c:v>0.29000000000000031</c:v>
                </c:pt>
              </c:numCache>
            </c:numRef>
          </c:val>
        </c:ser>
        <c:ser>
          <c:idx val="1"/>
          <c:order val="1"/>
          <c:tx>
            <c:strRef>
              <c:f>RiskChgSev!$C$17</c:f>
              <c:strCache>
                <c:ptCount val="1"/>
                <c:pt idx="0">
                  <c:v>Black</c:v>
                </c:pt>
              </c:strCache>
            </c:strRef>
          </c:tx>
          <c:spPr>
            <a:solidFill>
              <a:srgbClr val="DC3912"/>
            </a:solidFill>
            <a:ln w="25400">
              <a:noFill/>
            </a:ln>
          </c:spPr>
          <c:dLbls>
            <c:dLbl>
              <c:idx val="0"/>
              <c:layout>
                <c:manualLayout>
                  <c:x val="5.0658561296859075E-3"/>
                  <c:y val="1.4375546806649138E-2"/>
                </c:manualLayout>
              </c:layout>
              <c:dLblPos val="outEnd"/>
              <c:showVal val="1"/>
            </c:dLbl>
            <c:dLbl>
              <c:idx val="1"/>
              <c:layout>
                <c:manualLayout>
                  <c:x val="0"/>
                  <c:y val="1.0781671159029661E-2"/>
                </c:manualLayout>
              </c:layout>
              <c:dLblPos val="outEnd"/>
              <c:showVal val="1"/>
            </c:dLbl>
            <c:dLbl>
              <c:idx val="2"/>
              <c:layout>
                <c:manualLayout>
                  <c:x val="0"/>
                  <c:y val="2.1319991251093615E-2"/>
                </c:manualLayout>
              </c:layout>
              <c:dLblPos val="outEnd"/>
              <c:showVal val="1"/>
            </c:dLbl>
            <c:dLbl>
              <c:idx val="3"/>
              <c:layout>
                <c:manualLayout>
                  <c:x val="-2.5329280648429611E-3"/>
                  <c:y val="1.0416666666666666E-2"/>
                </c:manualLayout>
              </c:layout>
              <c:showVal val="1"/>
            </c:dLbl>
            <c:dLbl>
              <c:idx val="5"/>
              <c:layout>
                <c:manualLayout>
                  <c:x val="-7.5902081388762839E-3"/>
                  <c:y val="1.4132217847769028E-2"/>
                </c:manualLayout>
              </c:layout>
              <c:dLblPos val="outEnd"/>
              <c:showVal val="1"/>
            </c:dLbl>
            <c:txPr>
              <a:bodyPr/>
              <a:lstStyle/>
              <a:p>
                <a:pPr>
                  <a:defRPr b="1"/>
                </a:pPr>
                <a:endParaRPr lang="en-US"/>
              </a:p>
            </c:txPr>
            <c:showVal val="1"/>
          </c:dLbls>
          <c:cat>
            <c:strRef>
              <c:f>RiskChgSev!$A$18:$A$23</c:f>
              <c:strCache>
                <c:ptCount val="6"/>
                <c:pt idx="0">
                  <c:v>Low Low (N=76)</c:v>
                </c:pt>
                <c:pt idx="1">
                  <c:v>Low Mid (N=63)</c:v>
                </c:pt>
                <c:pt idx="2">
                  <c:v>Low High (N=64)</c:v>
                </c:pt>
                <c:pt idx="3">
                  <c:v>Mid Low (N=197)</c:v>
                </c:pt>
                <c:pt idx="4">
                  <c:v>Mid Mid (N=153)</c:v>
                </c:pt>
                <c:pt idx="5">
                  <c:v>Mid High (N=157)</c:v>
                </c:pt>
              </c:strCache>
            </c:strRef>
          </c:cat>
          <c:val>
            <c:numRef>
              <c:f>RiskChgSev!$C$18:$C$23</c:f>
              <c:numCache>
                <c:formatCode>0%</c:formatCode>
                <c:ptCount val="6"/>
                <c:pt idx="0">
                  <c:v>7.0000000000000021E-2</c:v>
                </c:pt>
                <c:pt idx="1">
                  <c:v>0.1</c:v>
                </c:pt>
                <c:pt idx="2">
                  <c:v>0.12000000000000002</c:v>
                </c:pt>
                <c:pt idx="3">
                  <c:v>0.29000000000000031</c:v>
                </c:pt>
                <c:pt idx="4">
                  <c:v>0.35000000000000031</c:v>
                </c:pt>
                <c:pt idx="5">
                  <c:v>0.45</c:v>
                </c:pt>
              </c:numCache>
            </c:numRef>
          </c:val>
        </c:ser>
        <c:ser>
          <c:idx val="2"/>
          <c:order val="2"/>
          <c:tx>
            <c:strRef>
              <c:f>RiskChgSev!$D$17</c:f>
              <c:strCache>
                <c:ptCount val="1"/>
                <c:pt idx="0">
                  <c:v>Latino</c:v>
                </c:pt>
              </c:strCache>
            </c:strRef>
          </c:tx>
          <c:spPr>
            <a:solidFill>
              <a:srgbClr val="FF9900"/>
            </a:solidFill>
            <a:ln w="25400">
              <a:noFill/>
            </a:ln>
          </c:spPr>
          <c:dLbls>
            <c:dLbl>
              <c:idx val="0"/>
              <c:layout>
                <c:manualLayout>
                  <c:x val="1.2650221378874104E-2"/>
                  <c:y val="1.4375561545372867E-2"/>
                </c:manualLayout>
              </c:layout>
              <c:dLblPos val="outEnd"/>
              <c:showVal val="1"/>
            </c:dLbl>
            <c:dLbl>
              <c:idx val="1"/>
              <c:layout>
                <c:manualLayout>
                  <c:x val="7.5901328273244783E-3"/>
                  <c:y val="0"/>
                </c:manualLayout>
              </c:layout>
              <c:dLblPos val="outEnd"/>
              <c:showVal val="1"/>
            </c:dLbl>
            <c:dLbl>
              <c:idx val="3"/>
              <c:layout>
                <c:manualLayout>
                  <c:x val="0"/>
                  <c:y val="1.0416666666666666E-2"/>
                </c:manualLayout>
              </c:layout>
              <c:showVal val="1"/>
            </c:dLbl>
            <c:dLbl>
              <c:idx val="4"/>
              <c:layout>
                <c:manualLayout>
                  <c:x val="5.0600722781993608E-3"/>
                  <c:y val="1.7726104549431361E-2"/>
                </c:manualLayout>
              </c:layout>
              <c:dLblPos val="outEnd"/>
              <c:showVal val="1"/>
            </c:dLbl>
            <c:dLbl>
              <c:idx val="5"/>
              <c:layout>
                <c:manualLayout>
                  <c:x val="1.5180216834597799E-2"/>
                  <c:y val="1.4010279965004374E-2"/>
                </c:manualLayout>
              </c:layout>
              <c:dLblPos val="outEnd"/>
              <c:showVal val="1"/>
            </c:dLbl>
            <c:txPr>
              <a:bodyPr/>
              <a:lstStyle/>
              <a:p>
                <a:pPr>
                  <a:defRPr b="1"/>
                </a:pPr>
                <a:endParaRPr lang="en-US"/>
              </a:p>
            </c:txPr>
            <c:showVal val="1"/>
          </c:dLbls>
          <c:cat>
            <c:strRef>
              <c:f>RiskChgSev!$A$18:$A$23</c:f>
              <c:strCache>
                <c:ptCount val="6"/>
                <c:pt idx="0">
                  <c:v>Low Low (N=76)</c:v>
                </c:pt>
                <c:pt idx="1">
                  <c:v>Low Mid (N=63)</c:v>
                </c:pt>
                <c:pt idx="2">
                  <c:v>Low High (N=64)</c:v>
                </c:pt>
                <c:pt idx="3">
                  <c:v>Mid Low (N=197)</c:v>
                </c:pt>
                <c:pt idx="4">
                  <c:v>Mid Mid (N=153)</c:v>
                </c:pt>
                <c:pt idx="5">
                  <c:v>Mid High (N=157)</c:v>
                </c:pt>
              </c:strCache>
            </c:strRef>
          </c:cat>
          <c:val>
            <c:numRef>
              <c:f>RiskChgSev!$D$18:$D$23</c:f>
              <c:numCache>
                <c:formatCode>0%</c:formatCode>
                <c:ptCount val="6"/>
                <c:pt idx="0">
                  <c:v>7.0000000000000021E-2</c:v>
                </c:pt>
                <c:pt idx="1">
                  <c:v>0.11</c:v>
                </c:pt>
                <c:pt idx="2">
                  <c:v>0.14000000000000001</c:v>
                </c:pt>
                <c:pt idx="3">
                  <c:v>0.35000000000000031</c:v>
                </c:pt>
                <c:pt idx="4">
                  <c:v>0.32000000000000106</c:v>
                </c:pt>
                <c:pt idx="5">
                  <c:v>0.45</c:v>
                </c:pt>
              </c:numCache>
            </c:numRef>
          </c:val>
        </c:ser>
        <c:gapWidth val="400"/>
        <c:overlap val="-50"/>
        <c:axId val="64781696"/>
        <c:axId val="64812160"/>
      </c:barChart>
      <c:catAx>
        <c:axId val="64781696"/>
        <c:scaling>
          <c:orientation val="minMax"/>
        </c:scaling>
        <c:axPos val="b"/>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Trebuchet MS"/>
                <a:ea typeface="Trebuchet MS"/>
                <a:cs typeface="Trebuchet MS"/>
              </a:defRPr>
            </a:pPr>
            <a:endParaRPr lang="en-US"/>
          </a:p>
        </c:txPr>
        <c:crossAx val="64812160"/>
        <c:crosses val="autoZero"/>
        <c:auto val="1"/>
        <c:lblAlgn val="ctr"/>
        <c:lblOffset val="100"/>
        <c:tickLblSkip val="1"/>
        <c:tickMarkSkip val="1"/>
      </c:catAx>
      <c:valAx>
        <c:axId val="64812160"/>
        <c:scaling>
          <c:orientation val="minMax"/>
          <c:max val="1"/>
        </c:scaling>
        <c:axPos val="l"/>
        <c:majorGridlines>
          <c:spPr>
            <a:ln w="3175">
              <a:solidFill>
                <a:srgbClr val="C0C0C0"/>
              </a:solidFill>
              <a:prstDash val="solid"/>
            </a:ln>
          </c:spPr>
        </c:majorGridlines>
        <c:numFmt formatCode="0%" sourceLinked="0"/>
        <c:tickLblPos val="nextTo"/>
        <c:spPr>
          <a:ln w="9525">
            <a:noFill/>
          </a:ln>
        </c:spPr>
        <c:txPr>
          <a:bodyPr rot="0" vert="horz"/>
          <a:lstStyle/>
          <a:p>
            <a:pPr>
              <a:defRPr sz="1000" b="0" i="0" u="none" strike="noStrike" baseline="0">
                <a:solidFill>
                  <a:srgbClr val="000000"/>
                </a:solidFill>
                <a:latin typeface="Trebuchet MS"/>
                <a:ea typeface="Trebuchet MS"/>
                <a:cs typeface="Trebuchet MS"/>
              </a:defRPr>
            </a:pPr>
            <a:endParaRPr lang="en-US"/>
          </a:p>
        </c:txPr>
        <c:crossAx val="64781696"/>
        <c:crosses val="autoZero"/>
        <c:crossBetween val="between"/>
      </c:valAx>
      <c:spPr>
        <a:noFill/>
        <a:ln w="25400">
          <a:noFill/>
        </a:ln>
      </c:spPr>
    </c:plotArea>
    <c:legend>
      <c:legendPos val="r"/>
      <c:layout>
        <c:manualLayout>
          <c:xMode val="edge"/>
          <c:yMode val="edge"/>
          <c:x val="0.34599877143016738"/>
          <c:y val="0.14652777777777778"/>
          <c:w val="0.32218922687935575"/>
          <c:h val="7.916670693293669E-2"/>
        </c:manualLayout>
      </c:layout>
      <c:spPr>
        <a:solidFill>
          <a:srgbClr val="FFFFFF"/>
        </a:solidFill>
        <a:ln w="25400">
          <a:noFill/>
        </a:ln>
      </c:spPr>
      <c:txPr>
        <a:bodyPr/>
        <a:lstStyle/>
        <a:p>
          <a:pPr>
            <a:defRPr sz="920" b="0" i="0" u="none" strike="noStrike" baseline="0">
              <a:solidFill>
                <a:srgbClr val="000000"/>
              </a:solidFill>
              <a:latin typeface="Trebuchet MS"/>
              <a:ea typeface="Trebuchet MS"/>
              <a:cs typeface="Trebuchet MS"/>
            </a:defRPr>
          </a:pPr>
          <a:endParaRPr lang="en-US"/>
        </a:p>
      </c:txPr>
    </c:legend>
    <c:plotVisOnly val="1"/>
    <c:dispBlanksAs val="gap"/>
  </c:chart>
  <c:spPr>
    <a:solidFill>
      <a:srgbClr val="FFFFFF"/>
    </a:solidFill>
    <a:ln w="9525">
      <a:noFill/>
    </a:ln>
  </c:spPr>
  <c:txPr>
    <a:bodyPr/>
    <a:lstStyle/>
    <a:p>
      <a:pPr>
        <a:defRPr sz="1000" b="0" i="0" u="none" strike="noStrike" baseline="0">
          <a:solidFill>
            <a:srgbClr val="000000"/>
          </a:solidFill>
          <a:latin typeface="Trebuchet MS"/>
          <a:ea typeface="Trebuchet MS"/>
          <a:cs typeface="Trebuchet MS"/>
        </a:defRPr>
      </a:pPr>
      <a:endParaRPr lang="en-US"/>
    </a:p>
  </c:txPr>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drawing1.xml><?xml version="1.0" encoding="utf-8"?>
<c:userShapes xmlns:c="http://schemas.openxmlformats.org/drawingml/2006/chart">
  <cdr:relSizeAnchor xmlns:cdr="http://schemas.openxmlformats.org/drawingml/2006/chartDrawing">
    <cdr:from>
      <cdr:x>0.15198</cdr:x>
      <cdr:y>0.04167</cdr:y>
    </cdr:from>
    <cdr:to>
      <cdr:x>0.85106</cdr:x>
      <cdr:y>0.125</cdr:y>
    </cdr:to>
    <cdr:sp macro="" textlink="">
      <cdr:nvSpPr>
        <cdr:cNvPr id="2" name="TextBox 1"/>
        <cdr:cNvSpPr txBox="1"/>
      </cdr:nvSpPr>
      <cdr:spPr>
        <a:xfrm xmlns:a="http://schemas.openxmlformats.org/drawingml/2006/main">
          <a:off x="762000" y="152400"/>
          <a:ext cx="35052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0.13678</cdr:x>
      <cdr:y>0.04167</cdr:y>
    </cdr:from>
    <cdr:to>
      <cdr:x>0.88146</cdr:x>
      <cdr:y>0.125</cdr:y>
    </cdr:to>
    <cdr:sp macro="" textlink="">
      <cdr:nvSpPr>
        <cdr:cNvPr id="3" name="TextBox 2"/>
        <cdr:cNvSpPr txBox="1"/>
      </cdr:nvSpPr>
      <cdr:spPr>
        <a:xfrm xmlns:a="http://schemas.openxmlformats.org/drawingml/2006/main">
          <a:off x="685800" y="152400"/>
          <a:ext cx="37338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0.13678</cdr:x>
      <cdr:y>0</cdr:y>
    </cdr:from>
    <cdr:to>
      <cdr:x>0.89666</cdr:x>
      <cdr:y>0.14583</cdr:y>
    </cdr:to>
    <cdr:sp macro="" textlink="">
      <cdr:nvSpPr>
        <cdr:cNvPr id="5" name="TextBox 4"/>
        <cdr:cNvSpPr txBox="1"/>
      </cdr:nvSpPr>
      <cdr:spPr>
        <a:xfrm xmlns:a="http://schemas.openxmlformats.org/drawingml/2006/main">
          <a:off x="685800" y="0"/>
          <a:ext cx="38100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200" b="1" i="1" dirty="0" smtClean="0"/>
            <a:t>Rate of DETENTION AT ARRAIGNMENT by Race, Risk &amp; Charge Severity: 2009*</a:t>
          </a:r>
          <a:endParaRPr lang="en-US" sz="1200" b="1" i="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F96CE44-D9C9-4F35-B55A-F9691180F656}" type="datetimeFigureOut">
              <a:rPr lang="en-US" smtClean="0"/>
              <a:pPr/>
              <a:t>12/20/2011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EA8C157-9CA6-4A98-84FF-26E9637BA56D}"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smtClean="0">
                <a:latin typeface="+mn-lt"/>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smtClean="0">
                <a:latin typeface="+mn-lt"/>
              </a:defRPr>
            </a:lvl1pPr>
          </a:lstStyle>
          <a:p>
            <a:pPr>
              <a:defRPr/>
            </a:pPr>
            <a:fld id="{6984F10D-52FC-41D7-9173-FFD6D4D36869}" type="datetimeFigureOut">
              <a:rPr lang="en-US"/>
              <a:pPr>
                <a:defRPr/>
              </a:pPr>
              <a:t>12/20/2011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smtClean="0">
                <a:latin typeface="+mn-lt"/>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defRPr>
            </a:lvl1pPr>
          </a:lstStyle>
          <a:p>
            <a:pPr>
              <a:defRPr/>
            </a:pPr>
            <a:fld id="{B022C356-C888-402B-9968-B16B83D3E7A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2449A9-6347-40B4-B368-8085091A017F}" type="slidenum">
              <a:rPr lang="en-US"/>
              <a:pPr fontAlgn="base">
                <a:spcBef>
                  <a:spcPct val="0"/>
                </a:spcBef>
                <a:spcAft>
                  <a:spcPct val="0"/>
                </a:spcAft>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D1A7F1-97BA-40A6-8D38-FE3D505DCB9D}" type="slidenum">
              <a:rPr lang="en-US"/>
              <a:pPr fontAlgn="base">
                <a:spcBef>
                  <a:spcPct val="0"/>
                </a:spcBef>
                <a:spcAft>
                  <a:spcPct val="0"/>
                </a:spcAft>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D1A7F1-97BA-40A6-8D38-FE3D505DCB9D}" type="slidenum">
              <a:rPr lang="en-US"/>
              <a:pPr fontAlgn="base">
                <a:spcBef>
                  <a:spcPct val="0"/>
                </a:spcBef>
                <a:spcAft>
                  <a:spcPct val="0"/>
                </a:spcAft>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D1A7F1-97BA-40A6-8D38-FE3D505DCB9D}" type="slidenum">
              <a:rPr lang="en-US"/>
              <a:pPr fontAlgn="base">
                <a:spcBef>
                  <a:spcPct val="0"/>
                </a:spcBef>
                <a:spcAft>
                  <a:spcPct val="0"/>
                </a:spcAft>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AE2C69E-7CF6-4AF7-A7E9-ABFC88CF353B}"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Highlight key findings and </a:t>
            </a:r>
            <a:r>
              <a:rPr lang="en-US" sz="1200" baseline="0" dirty="0" smtClean="0"/>
              <a:t>p</a:t>
            </a:r>
            <a:r>
              <a:rPr lang="en-US" sz="1200" dirty="0" smtClean="0"/>
              <a:t>otential areas for intervention.</a:t>
            </a:r>
            <a:r>
              <a:rPr lang="en-US" sz="1200" baseline="0" dirty="0" smtClean="0"/>
              <a:t>  Discuss specific ideas, activities, plans for change at the local level; also include recommendations for statewide interventions, if appropriate.   </a:t>
            </a:r>
            <a:r>
              <a:rPr lang="en-US" sz="1200" dirty="0" smtClean="0"/>
              <a:t> </a:t>
            </a:r>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r>
              <a:rPr lang="en-US" baseline="0" dirty="0" smtClean="0"/>
              <a:t> specific short-term activities/plans that have resulted from the project findings r</a:t>
            </a:r>
            <a:r>
              <a:rPr lang="en-US" dirty="0" smtClean="0"/>
              <a:t>e:</a:t>
            </a:r>
            <a:r>
              <a:rPr lang="en-US" baseline="0" dirty="0" smtClean="0"/>
              <a:t> RAIs, alternatives to detention, building capacity for data analysis and community engagement.  Also discuss the status of  the local DMC workgroup  and plans to sustain DMC work beyond the grant period.  Include information re: availability of resources to support activities  and possible challenges to successful implementation. </a:t>
            </a:r>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r>
              <a:rPr lang="en-US" baseline="0" dirty="0" smtClean="0"/>
              <a:t> any other project-specific information that may have not been included elsewhere in the presentation, </a:t>
            </a:r>
            <a:r>
              <a:rPr lang="en-US" baseline="0" dirty="0" err="1" smtClean="0"/>
              <a:t>ie</a:t>
            </a:r>
            <a:r>
              <a:rPr lang="en-US" baseline="0" dirty="0" smtClean="0"/>
              <a:t>. unique project components, unanticipated findings, ideas for future statewide efforts. </a:t>
            </a:r>
            <a:endParaRPr lang="en-US" dirty="0"/>
          </a:p>
        </p:txBody>
      </p:sp>
      <p:sp>
        <p:nvSpPr>
          <p:cNvPr id="4" name="Slide Number Placeholder 3"/>
          <p:cNvSpPr>
            <a:spLocks noGrp="1"/>
          </p:cNvSpPr>
          <p:nvPr>
            <p:ph type="sldNum" sz="quarter" idx="10"/>
          </p:nvPr>
        </p:nvSpPr>
        <p:spPr/>
        <p:txBody>
          <a:bodyPr/>
          <a:lstStyle/>
          <a:p>
            <a:pPr>
              <a:defRPr/>
            </a:pPr>
            <a:fld id="{B022C356-C888-402B-9968-B16B83D3E7A1}" type="slidenum">
              <a:rPr lang="en-US" smtClean="0"/>
              <a:pPr>
                <a:defRPr/>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95104FE-BE3E-44AB-B2FF-256A2F9C85C7}" type="datetimeFigureOut">
              <a:rPr lang="en-US"/>
              <a:pPr>
                <a:defRPr/>
              </a:pPr>
              <a:t>12/20/2011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965385-7BF6-4914-83FC-12F9E2354EB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9428832-A90E-4FE4-94B1-618C4BC568A4}" type="datetimeFigureOut">
              <a:rPr lang="en-US"/>
              <a:pPr>
                <a:defRPr/>
              </a:pPr>
              <a:t>12/20/2011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E805724-AF62-45F0-8398-4D3C15FB32F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8A2FD6A-3712-4BA5-B23B-10B877D5D229}" type="datetimeFigureOut">
              <a:rPr lang="en-US"/>
              <a:pPr>
                <a:defRPr/>
              </a:pPr>
              <a:t>12/20/2011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ECEEED-8263-4175-8DE2-39D0E9E9264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6D3CF2-E622-4800-909A-2E1D5DB8F7FE}" type="datetimeFigureOut">
              <a:rPr lang="en-US"/>
              <a:pPr>
                <a:defRPr/>
              </a:pPr>
              <a:t>12/20/2011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534DF74-CE0A-4CC1-97F8-34BC51C6892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26DC63E-EF14-46C1-98C7-23EDC43AACFC}" type="datetimeFigureOut">
              <a:rPr lang="en-US"/>
              <a:pPr>
                <a:defRPr/>
              </a:pPr>
              <a:t>12/20/2011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031A87F-6600-48D0-AC11-BDAFB708362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34C2693-B8CF-4473-8E01-B137B34F3CE6}" type="datetimeFigureOut">
              <a:rPr lang="en-US"/>
              <a:pPr>
                <a:defRPr/>
              </a:pPr>
              <a:t>12/20/2011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01AABEB-0807-47C5-B37F-7C037A88FC9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1E4EDFB-7CD4-446E-8143-DECB6AA1E10D}" type="datetimeFigureOut">
              <a:rPr lang="en-US"/>
              <a:pPr>
                <a:defRPr/>
              </a:pPr>
              <a:t>12/20/2011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B12D2B4-857A-474C-8AED-2D8006FC38E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7600BAB-2458-424C-80A8-7A0EAF8047DF}" type="datetimeFigureOut">
              <a:rPr lang="en-US"/>
              <a:pPr>
                <a:defRPr/>
              </a:pPr>
              <a:t>12/20/2011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EE2A99-96AD-4228-A0BD-3221F12B647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09286F5-883F-44C7-8477-5DB6BB4EEB36}" type="datetimeFigureOut">
              <a:rPr lang="en-US"/>
              <a:pPr>
                <a:defRPr/>
              </a:pPr>
              <a:t>12/20/2011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1CD859E-FC0E-49AB-BF12-601756EBC7F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3D648D-6C0F-4607-B077-DFFC231765F0}" type="datetimeFigureOut">
              <a:rPr lang="en-US"/>
              <a:pPr>
                <a:defRPr/>
              </a:pPr>
              <a:t>12/20/2011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A3D08A5-302A-46FD-A835-3F40B714F60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13A7984-23DB-4C46-AC1B-E2EB4917047E}" type="datetimeFigureOut">
              <a:rPr lang="en-US"/>
              <a:pPr>
                <a:defRPr/>
              </a:pPr>
              <a:t>12/20/2011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34C0AD-B628-4A0B-82B6-15D3B922A26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433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3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A43C2C0C-1023-4DF1-8670-718B1A8E0EC4}" type="datetimeFigureOut">
              <a:rPr lang="en-US"/>
              <a:pPr>
                <a:defRPr/>
              </a:pPr>
              <a:t>12/20/2011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2A668C97-85FD-4F84-ABD0-8ABDF61C1578}"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file:///\\veradc3\Youth%20Justice\DCJS%20DMC%20GRANT\2011-11-07%20Seventh%20DMC%20Meeting\data%20charts.xlsx!Sheet1!%5bdata%20charts.xlsx%5dSheet1%20Chart%202" TargetMode="Externa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685800" y="1066800"/>
            <a:ext cx="7772400" cy="1470025"/>
          </a:xfrm>
        </p:spPr>
        <p:txBody>
          <a:bodyPr/>
          <a:lstStyle/>
          <a:p>
            <a:r>
              <a:rPr lang="en-US" b="1" dirty="0" smtClean="0"/>
              <a:t>New York City</a:t>
            </a:r>
            <a:br>
              <a:rPr lang="en-US" b="1" dirty="0" smtClean="0"/>
            </a:br>
            <a:r>
              <a:rPr lang="en-US" b="1" dirty="0" smtClean="0"/>
              <a:t>DMC Report Summary</a:t>
            </a:r>
          </a:p>
        </p:txBody>
      </p:sp>
      <p:sp>
        <p:nvSpPr>
          <p:cNvPr id="3" name="Subtitle 2"/>
          <p:cNvSpPr>
            <a:spLocks noGrp="1"/>
          </p:cNvSpPr>
          <p:nvPr>
            <p:ph type="subTitle" idx="1"/>
          </p:nvPr>
        </p:nvSpPr>
        <p:spPr>
          <a:xfrm>
            <a:off x="1371600" y="5410200"/>
            <a:ext cx="6400800" cy="1752600"/>
          </a:xfrm>
        </p:spPr>
        <p:txBody>
          <a:bodyPr rtlCol="0">
            <a:normAutofit/>
          </a:bodyPr>
          <a:lstStyle/>
          <a:p>
            <a:pPr fontAlgn="auto">
              <a:spcAft>
                <a:spcPts val="0"/>
              </a:spcAft>
              <a:defRPr/>
            </a:pPr>
            <a:r>
              <a:rPr lang="en-US" sz="2400" b="1" dirty="0" smtClean="0"/>
              <a:t>December 13, 2011</a:t>
            </a:r>
          </a:p>
          <a:p>
            <a:pPr fontAlgn="auto">
              <a:spcAft>
                <a:spcPts val="0"/>
              </a:spcAft>
              <a:defRPr/>
            </a:pPr>
            <a:endParaRPr lang="en-US" dirty="0" smtClean="0"/>
          </a:p>
          <a:p>
            <a:pPr fontAlgn="auto">
              <a:spcAft>
                <a:spcPts val="0"/>
              </a:spcAft>
              <a:defRPr/>
            </a:pPr>
            <a:endParaRPr lang="en-US" dirty="0" smtClean="0"/>
          </a:p>
          <a:p>
            <a:pPr fontAlgn="auto">
              <a:spcAft>
                <a:spcPts val="0"/>
              </a:spcAft>
              <a:defRPr/>
            </a:pPr>
            <a:endParaRPr lang="en-US" dirty="0" smtClean="0"/>
          </a:p>
        </p:txBody>
      </p:sp>
      <p:cxnSp>
        <p:nvCxnSpPr>
          <p:cNvPr id="4" name="Straight Connector 3"/>
          <p:cNvCxnSpPr/>
          <p:nvPr/>
        </p:nvCxnSpPr>
        <p:spPr>
          <a:xfrm>
            <a:off x="1066800" y="27432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209800" y="3124200"/>
            <a:ext cx="4572000" cy="2308324"/>
          </a:xfrm>
          <a:prstGeom prst="rect">
            <a:avLst/>
          </a:prstGeom>
        </p:spPr>
        <p:txBody>
          <a:bodyPr>
            <a:spAutoFit/>
          </a:bodyPr>
          <a:lstStyle/>
          <a:p>
            <a:pPr algn="ctr"/>
            <a:r>
              <a:rPr lang="en-US" sz="2400" b="1" dirty="0" smtClean="0">
                <a:solidFill>
                  <a:srgbClr val="FFC000"/>
                </a:solidFill>
              </a:rPr>
              <a:t>Vera Institute of Justice</a:t>
            </a:r>
          </a:p>
          <a:p>
            <a:pPr algn="ctr"/>
            <a:endParaRPr lang="en-US" sz="2400" b="1" dirty="0" smtClean="0">
              <a:solidFill>
                <a:srgbClr val="FFC000"/>
              </a:solidFill>
            </a:endParaRPr>
          </a:p>
          <a:p>
            <a:pPr algn="ctr"/>
            <a:r>
              <a:rPr lang="en-US" sz="2400" b="1" dirty="0" smtClean="0">
                <a:solidFill>
                  <a:srgbClr val="FFC000"/>
                </a:solidFill>
              </a:rPr>
              <a:t>Yumari Martinez</a:t>
            </a:r>
          </a:p>
          <a:p>
            <a:pPr algn="ctr"/>
            <a:endParaRPr lang="en-US" dirty="0" smtClean="0">
              <a:solidFill>
                <a:srgbClr val="FFC000"/>
              </a:solidFill>
            </a:endParaRPr>
          </a:p>
          <a:p>
            <a:pPr algn="ctr"/>
            <a:endParaRPr lang="en-US" dirty="0" smtClean="0"/>
          </a:p>
          <a:p>
            <a:pPr algn="ctr"/>
            <a:endParaRPr lang="en-US" dirty="0" smtClean="0"/>
          </a:p>
          <a:p>
            <a:pPr algn="ctr"/>
            <a:endParaRPr lang="en-US" dirty="0" smtClean="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1143000"/>
          </a:xfrm>
        </p:spPr>
        <p:txBody>
          <a:bodyPr/>
          <a:lstStyle/>
          <a:p>
            <a:r>
              <a:rPr lang="en-US" sz="4000" b="1" dirty="0" smtClean="0"/>
              <a:t>Local Juvenile Justice System Basics</a:t>
            </a:r>
            <a:br>
              <a:rPr lang="en-US" sz="4000" b="1" dirty="0" smtClean="0"/>
            </a:br>
            <a:r>
              <a:rPr lang="en-US" sz="2800" b="1" dirty="0" smtClean="0">
                <a:solidFill>
                  <a:srgbClr val="FFC000"/>
                </a:solidFill>
              </a:rPr>
              <a:t>What are the key components of the system?</a:t>
            </a:r>
            <a:r>
              <a:rPr lang="en-US" sz="4000" b="1" dirty="0" smtClean="0"/>
              <a:t/>
            </a:r>
            <a:br>
              <a:rPr lang="en-US" sz="4000" b="1" dirty="0" smtClean="0"/>
            </a:br>
            <a:endParaRPr lang="en-US" sz="4000" b="1" dirty="0"/>
          </a:p>
        </p:txBody>
      </p:sp>
      <p:cxnSp>
        <p:nvCxnSpPr>
          <p:cNvPr id="6" name="Straight Connector 5"/>
          <p:cNvCxnSpPr/>
          <p:nvPr/>
        </p:nvCxnSpPr>
        <p:spPr>
          <a:xfrm>
            <a:off x="1066800" y="18288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pic>
        <p:nvPicPr>
          <p:cNvPr id="5" name="Content Placeholder 8" descr="TF_flowchart.jpg"/>
          <p:cNvPicPr>
            <a:picLocks noGrp="1" noChangeAspect="1"/>
          </p:cNvPicPr>
          <p:nvPr>
            <p:ph idx="1"/>
          </p:nvPr>
        </p:nvPicPr>
        <p:blipFill>
          <a:blip r:embed="rId3" cstate="print"/>
          <a:srcRect/>
          <a:stretch>
            <a:fillRect/>
          </a:stretch>
        </p:blipFill>
        <p:spPr>
          <a:xfrm>
            <a:off x="1468987" y="1905000"/>
            <a:ext cx="6206026" cy="4525963"/>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1143000"/>
          </a:xfrm>
        </p:spPr>
        <p:txBody>
          <a:bodyPr/>
          <a:lstStyle/>
          <a:p>
            <a:r>
              <a:rPr lang="en-US" sz="4000" b="1" dirty="0" smtClean="0"/>
              <a:t>Local Juvenile Justice System Basics</a:t>
            </a:r>
            <a:br>
              <a:rPr lang="en-US" sz="4000" b="1" dirty="0" smtClean="0"/>
            </a:br>
            <a:r>
              <a:rPr lang="en-US" sz="2800" b="1" dirty="0" smtClean="0">
                <a:solidFill>
                  <a:srgbClr val="FFC000"/>
                </a:solidFill>
              </a:rPr>
              <a:t>What are the key components of the system?</a:t>
            </a:r>
            <a:r>
              <a:rPr lang="en-US" sz="4000" b="1" dirty="0" smtClean="0"/>
              <a:t/>
            </a:r>
            <a:br>
              <a:rPr lang="en-US" sz="4000" b="1" dirty="0" smtClean="0"/>
            </a:br>
            <a:endParaRPr lang="en-US" sz="4000" b="1" dirty="0"/>
          </a:p>
        </p:txBody>
      </p:sp>
      <p:cxnSp>
        <p:nvCxnSpPr>
          <p:cNvPr id="6" name="Straight Connector 5"/>
          <p:cNvCxnSpPr/>
          <p:nvPr/>
        </p:nvCxnSpPr>
        <p:spPr>
          <a:xfrm>
            <a:off x="1066800" y="18288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a:spLocks noGrp="1"/>
          </p:cNvSpPr>
          <p:nvPr>
            <p:ph idx="1"/>
          </p:nvPr>
        </p:nvSpPr>
        <p:spPr>
          <a:xfrm>
            <a:off x="457200" y="1981200"/>
            <a:ext cx="8229600" cy="4144963"/>
          </a:xfrm>
        </p:spPr>
        <p:txBody>
          <a:bodyPr/>
          <a:lstStyle/>
          <a:p>
            <a:pPr eaLnBrk="1" hangingPunct="1">
              <a:buFont typeface="Wingdings" pitchFamily="2" charset="2"/>
              <a:buChar char="Ø"/>
            </a:pPr>
            <a:r>
              <a:rPr lang="en-US" dirty="0" smtClean="0">
                <a:latin typeface="Cambria" pitchFamily="18" charset="0"/>
              </a:rPr>
              <a:t>January 2006:  </a:t>
            </a:r>
          </a:p>
          <a:p>
            <a:pPr lvl="1" eaLnBrk="1" hangingPunct="1"/>
            <a:r>
              <a:rPr lang="en-US" dirty="0" smtClean="0">
                <a:latin typeface="Cambria" pitchFamily="18" charset="0"/>
              </a:rPr>
              <a:t>NYC closes sole Alternative to Detention (ATD) program</a:t>
            </a:r>
          </a:p>
          <a:p>
            <a:pPr lvl="1" eaLnBrk="1" hangingPunct="1"/>
            <a:r>
              <a:rPr lang="en-US" dirty="0" smtClean="0">
                <a:latin typeface="Cambria" pitchFamily="18" charset="0"/>
              </a:rPr>
              <a:t>Stakeholders convene to respond to service gap</a:t>
            </a:r>
          </a:p>
          <a:p>
            <a:pPr eaLnBrk="1" hangingPunct="1">
              <a:buFont typeface="Wingdings" pitchFamily="2" charset="2"/>
              <a:buChar char="Ø"/>
            </a:pPr>
            <a:r>
              <a:rPr lang="en-US" dirty="0" smtClean="0">
                <a:latin typeface="Cambria" pitchFamily="18" charset="0"/>
              </a:rPr>
              <a:t>Development and Implementation</a:t>
            </a:r>
          </a:p>
          <a:p>
            <a:pPr lvl="1" eaLnBrk="1" hangingPunct="1"/>
            <a:r>
              <a:rPr lang="en-US" dirty="0" smtClean="0">
                <a:latin typeface="Cambria" pitchFamily="18" charset="0"/>
              </a:rPr>
              <a:t>Risk Assessment Instrument (RAI)</a:t>
            </a:r>
          </a:p>
          <a:p>
            <a:pPr lvl="1" eaLnBrk="1" hangingPunct="1"/>
            <a:r>
              <a:rPr lang="en-US" dirty="0" smtClean="0">
                <a:latin typeface="Cambria" pitchFamily="18" charset="0"/>
              </a:rPr>
              <a:t>New Continuum of Alternatives to Detention</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1143000"/>
          </a:xfrm>
        </p:spPr>
        <p:txBody>
          <a:bodyPr/>
          <a:lstStyle/>
          <a:p>
            <a:r>
              <a:rPr lang="en-US" sz="4000" b="1" dirty="0" smtClean="0"/>
              <a:t>Local Juvenile Justice System Basics</a:t>
            </a:r>
            <a:br>
              <a:rPr lang="en-US" sz="4000" b="1" dirty="0" smtClean="0"/>
            </a:br>
            <a:r>
              <a:rPr lang="en-US" sz="2800" b="1" dirty="0" smtClean="0">
                <a:solidFill>
                  <a:srgbClr val="FFC000"/>
                </a:solidFill>
              </a:rPr>
              <a:t>What are the key components of the system?</a:t>
            </a:r>
            <a:r>
              <a:rPr lang="en-US" sz="4000" b="1" dirty="0" smtClean="0"/>
              <a:t/>
            </a:r>
            <a:br>
              <a:rPr lang="en-US" sz="4000" b="1" dirty="0" smtClean="0"/>
            </a:br>
            <a:endParaRPr lang="en-US" sz="4000" b="1" dirty="0"/>
          </a:p>
        </p:txBody>
      </p:sp>
      <p:cxnSp>
        <p:nvCxnSpPr>
          <p:cNvPr id="6" name="Straight Connector 5"/>
          <p:cNvCxnSpPr/>
          <p:nvPr/>
        </p:nvCxnSpPr>
        <p:spPr>
          <a:xfrm>
            <a:off x="1066800" y="18288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graphicFrame>
        <p:nvGraphicFramePr>
          <p:cNvPr id="1026" name="Object 2"/>
          <p:cNvGraphicFramePr>
            <a:graphicFrameLocks noChangeAspect="1"/>
          </p:cNvGraphicFramePr>
          <p:nvPr>
            <p:ph idx="1"/>
          </p:nvPr>
        </p:nvGraphicFramePr>
        <p:xfrm>
          <a:off x="533400" y="2057400"/>
          <a:ext cx="8104020" cy="4525963"/>
        </p:xfrm>
        <a:graphic>
          <a:graphicData uri="http://schemas.openxmlformats.org/presentationml/2006/ole">
            <p:oleObj spid="_x0000_s1026" name="Worksheet" r:id="rId4" imgW="11265442" imgH="6291182" progId="Excel.Sheet.8">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lstStyle/>
          <a:p>
            <a:pPr lvl="0" fontAlgn="auto">
              <a:spcAft>
                <a:spcPts val="0"/>
              </a:spcAft>
              <a:defRPr/>
            </a:pPr>
            <a:r>
              <a:rPr lang="en-US" sz="4000" b="1" dirty="0" smtClean="0"/>
              <a:t>Overview of Local DMC Problem</a:t>
            </a:r>
            <a:br>
              <a:rPr lang="en-US" sz="4000" b="1" dirty="0" smtClean="0"/>
            </a:br>
            <a:r>
              <a:rPr lang="en-US" sz="2800" b="1" dirty="0" smtClean="0">
                <a:solidFill>
                  <a:srgbClr val="FFC000"/>
                </a:solidFill>
              </a:rPr>
              <a:t>What does the issue look like within this jurisdiction?</a:t>
            </a:r>
            <a:r>
              <a:rPr lang="en-US" sz="4000" b="1" dirty="0" smtClean="0"/>
              <a:t/>
            </a:r>
            <a:br>
              <a:rPr lang="en-US" sz="4000" b="1" dirty="0" smtClean="0"/>
            </a:br>
            <a:r>
              <a:rPr lang="en-US" b="1" dirty="0" smtClean="0">
                <a:solidFill>
                  <a:srgbClr val="FFC000"/>
                </a:solidFill>
              </a:rPr>
              <a:t/>
            </a:r>
            <a:br>
              <a:rPr lang="en-US" b="1" dirty="0" smtClean="0">
                <a:solidFill>
                  <a:srgbClr val="FFC000"/>
                </a:solidFill>
              </a:rPr>
            </a:br>
            <a:endParaRPr lang="en-US" dirty="0"/>
          </a:p>
        </p:txBody>
      </p:sp>
      <p:sp>
        <p:nvSpPr>
          <p:cNvPr id="3" name="Content Placeholder 2"/>
          <p:cNvSpPr>
            <a:spLocks noGrp="1"/>
          </p:cNvSpPr>
          <p:nvPr>
            <p:ph idx="1"/>
          </p:nvPr>
        </p:nvSpPr>
        <p:spPr>
          <a:xfrm>
            <a:off x="457200" y="1905000"/>
            <a:ext cx="8229600" cy="4754563"/>
          </a:xfrm>
        </p:spPr>
        <p:txBody>
          <a:bodyPr/>
          <a:lstStyle/>
          <a:p>
            <a:pPr lvl="1"/>
            <a:r>
              <a:rPr lang="en-US" sz="2400" dirty="0" smtClean="0"/>
              <a:t>Youth of color are 44% of state’s youth population</a:t>
            </a:r>
          </a:p>
          <a:p>
            <a:pPr lvl="1"/>
            <a:r>
              <a:rPr lang="en-US" sz="2400" dirty="0" smtClean="0"/>
              <a:t>Roughly 88% of the youth arrested in NYC are either black or Latino – groups that constitute 64% of the City’s youth population</a:t>
            </a:r>
            <a:r>
              <a:rPr lang="en-US" sz="2400" b="1" dirty="0" smtClean="0"/>
              <a:t> </a:t>
            </a:r>
          </a:p>
          <a:p>
            <a:pPr lvl="1"/>
            <a:r>
              <a:rPr lang="en-US" sz="2400" dirty="0" smtClean="0"/>
              <a:t>These youth constitute an even larger share of the juvenile justice population at later stages of case processing: </a:t>
            </a:r>
          </a:p>
          <a:p>
            <a:pPr lvl="2"/>
            <a:r>
              <a:rPr lang="en-US" sz="2000" dirty="0" smtClean="0"/>
              <a:t>92% of youth entering detention; </a:t>
            </a:r>
          </a:p>
          <a:p>
            <a:pPr lvl="2"/>
            <a:r>
              <a:rPr lang="en-US" sz="2000" dirty="0" smtClean="0"/>
              <a:t>90% of youth placed (post sentencing) with private agencies; and </a:t>
            </a:r>
          </a:p>
          <a:p>
            <a:pPr lvl="2"/>
            <a:r>
              <a:rPr lang="en-US" sz="2000" dirty="0" smtClean="0"/>
              <a:t>97% of youth entering OCFS-operated facilities.</a:t>
            </a:r>
            <a:endParaRPr lang="en-US" sz="2000" dirty="0"/>
          </a:p>
        </p:txBody>
      </p:sp>
      <p:cxnSp>
        <p:nvCxnSpPr>
          <p:cNvPr id="4" name="Straight Connector 3"/>
          <p:cNvCxnSpPr/>
          <p:nvPr/>
        </p:nvCxnSpPr>
        <p:spPr>
          <a:xfrm>
            <a:off x="1066800" y="16764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066800" y="16764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9459" name="TextBox 2"/>
          <p:cNvSpPr txBox="1">
            <a:spLocks noChangeArrowheads="1"/>
          </p:cNvSpPr>
          <p:nvPr/>
        </p:nvSpPr>
        <p:spPr bwMode="auto">
          <a:xfrm>
            <a:off x="838200" y="457200"/>
            <a:ext cx="7543800" cy="1138773"/>
          </a:xfrm>
          <a:prstGeom prst="rect">
            <a:avLst/>
          </a:prstGeom>
          <a:noFill/>
          <a:ln w="9525">
            <a:noFill/>
            <a:miter lim="800000"/>
            <a:headEnd/>
            <a:tailEnd/>
          </a:ln>
        </p:spPr>
        <p:txBody>
          <a:bodyPr>
            <a:spAutoFit/>
          </a:bodyPr>
          <a:lstStyle/>
          <a:p>
            <a:pPr algn="ctr"/>
            <a:r>
              <a:rPr lang="en-US" sz="4000" b="1" dirty="0" smtClean="0">
                <a:latin typeface="Calibri" pitchFamily="34" charset="0"/>
              </a:rPr>
              <a:t>  Project Goals </a:t>
            </a:r>
            <a:endParaRPr lang="en-US" sz="4000" b="1" dirty="0">
              <a:latin typeface="Calibri" pitchFamily="34" charset="0"/>
            </a:endParaRPr>
          </a:p>
          <a:p>
            <a:pPr algn="ctr"/>
            <a:r>
              <a:rPr lang="en-US" sz="2800" b="1" dirty="0">
                <a:solidFill>
                  <a:srgbClr val="FFC000"/>
                </a:solidFill>
                <a:latin typeface="Calibri" pitchFamily="34" charset="0"/>
              </a:rPr>
              <a:t>What </a:t>
            </a:r>
            <a:r>
              <a:rPr lang="en-US" sz="2800" b="1" dirty="0" smtClean="0">
                <a:solidFill>
                  <a:srgbClr val="FFC000"/>
                </a:solidFill>
                <a:latin typeface="Calibri" pitchFamily="34" charset="0"/>
              </a:rPr>
              <a:t>were we </a:t>
            </a:r>
            <a:r>
              <a:rPr lang="en-US" sz="2800" b="1" dirty="0">
                <a:solidFill>
                  <a:srgbClr val="FFC000"/>
                </a:solidFill>
                <a:latin typeface="Calibri" pitchFamily="34" charset="0"/>
              </a:rPr>
              <a:t>hoping to do?</a:t>
            </a:r>
          </a:p>
        </p:txBody>
      </p:sp>
      <p:sp>
        <p:nvSpPr>
          <p:cNvPr id="19460" name="Rectangle 1"/>
          <p:cNvSpPr>
            <a:spLocks noChangeArrowheads="1"/>
          </p:cNvSpPr>
          <p:nvPr/>
        </p:nvSpPr>
        <p:spPr bwMode="auto">
          <a:xfrm>
            <a:off x="152400" y="2791507"/>
            <a:ext cx="8686800" cy="1692771"/>
          </a:xfrm>
          <a:prstGeom prst="rect">
            <a:avLst/>
          </a:prstGeom>
          <a:noFill/>
          <a:ln w="9525">
            <a:noFill/>
            <a:miter lim="800000"/>
            <a:headEnd/>
            <a:tailEnd/>
          </a:ln>
        </p:spPr>
        <p:txBody>
          <a:bodyPr wrap="square" anchor="ctr">
            <a:spAutoFit/>
          </a:bodyPr>
          <a:lstStyle/>
          <a:p>
            <a:pPr algn="just">
              <a:buFontTx/>
              <a:buChar char="•"/>
              <a:tabLst>
                <a:tab pos="685800" algn="l"/>
              </a:tabLst>
            </a:pPr>
            <a:endParaRPr lang="en-US" sz="2800" dirty="0">
              <a:latin typeface="Calibri" pitchFamily="34" charset="0"/>
            </a:endParaRPr>
          </a:p>
          <a:p>
            <a:pPr algn="just">
              <a:tabLst>
                <a:tab pos="685800" algn="l"/>
              </a:tabLst>
            </a:pPr>
            <a:endParaRPr lang="en-US" sz="2800" dirty="0">
              <a:latin typeface="Calibri" pitchFamily="34" charset="0"/>
            </a:endParaRPr>
          </a:p>
          <a:p>
            <a:pPr algn="just">
              <a:tabLst>
                <a:tab pos="685800" algn="l"/>
              </a:tabLst>
            </a:pPr>
            <a:endParaRPr lang="en-US" sz="2400" dirty="0">
              <a:latin typeface="Calibri" pitchFamily="34" charset="0"/>
            </a:endParaRPr>
          </a:p>
          <a:p>
            <a:pPr algn="just">
              <a:buFontTx/>
              <a:buChar char="•"/>
              <a:tabLst>
                <a:tab pos="685800" algn="l"/>
              </a:tabLst>
            </a:pPr>
            <a:endParaRPr lang="en-US" sz="2400" dirty="0">
              <a:latin typeface="Calibri" pitchFamily="34" charset="0"/>
            </a:endParaRPr>
          </a:p>
        </p:txBody>
      </p:sp>
      <p:sp>
        <p:nvSpPr>
          <p:cNvPr id="6" name="Content Placeholder 5"/>
          <p:cNvSpPr>
            <a:spLocks noGrp="1"/>
          </p:cNvSpPr>
          <p:nvPr>
            <p:ph idx="1"/>
          </p:nvPr>
        </p:nvSpPr>
        <p:spPr>
          <a:xfrm>
            <a:off x="457200" y="1752600"/>
            <a:ext cx="8229600" cy="4525963"/>
          </a:xfrm>
        </p:spPr>
        <p:txBody>
          <a:bodyPr/>
          <a:lstStyle/>
          <a:p>
            <a:pPr eaLnBrk="1" hangingPunct="1">
              <a:spcAft>
                <a:spcPts val="1200"/>
              </a:spcAft>
              <a:buFont typeface="Wingdings" pitchFamily="2" charset="2"/>
              <a:buChar char="§"/>
            </a:pPr>
            <a:r>
              <a:rPr lang="en-US" dirty="0" smtClean="0">
                <a:latin typeface="Cambria" pitchFamily="18" charset="0"/>
              </a:rPr>
              <a:t>To assess factors contributing to New York City's high rate of Disproportionate Minority Contact in the juvenile justice system </a:t>
            </a:r>
          </a:p>
          <a:p>
            <a:pPr eaLnBrk="1" hangingPunct="1">
              <a:spcAft>
                <a:spcPts val="1200"/>
              </a:spcAft>
              <a:buFont typeface="Wingdings" pitchFamily="2" charset="2"/>
              <a:buChar char="§"/>
            </a:pPr>
            <a:r>
              <a:rPr lang="en-US" dirty="0" smtClean="0">
                <a:latin typeface="Cambria" pitchFamily="18" charset="0"/>
              </a:rPr>
              <a:t>Develop a comprehensive local strategy to reduce the rate of Disproportionate Minority Contact that also relates to and enhances the Statewide effort.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sz="4000" b="1" dirty="0" smtClean="0"/>
              <a:t/>
            </a:r>
            <a:br>
              <a:rPr lang="en-US" sz="4000" b="1" dirty="0" smtClean="0"/>
            </a:br>
            <a:r>
              <a:rPr lang="en-US" sz="4000" b="1" dirty="0" smtClean="0"/>
              <a:t> Grant Supported Activities </a:t>
            </a:r>
            <a:br>
              <a:rPr lang="en-US" sz="4000" b="1" dirty="0" smtClean="0"/>
            </a:br>
            <a:r>
              <a:rPr lang="en-US" sz="2800" b="1" dirty="0" smtClean="0">
                <a:solidFill>
                  <a:srgbClr val="FFC000"/>
                </a:solidFill>
              </a:rPr>
              <a:t>How were JJ Formula Funds used? </a:t>
            </a:r>
            <a:r>
              <a:rPr lang="en-US" sz="2800" b="1" dirty="0" smtClean="0"/>
              <a:t/>
            </a:r>
            <a:br>
              <a:rPr lang="en-US" sz="2800" b="1" dirty="0" smtClean="0"/>
            </a:br>
            <a:endParaRPr lang="en-US" sz="2800" b="1" dirty="0"/>
          </a:p>
        </p:txBody>
      </p:sp>
      <p:sp>
        <p:nvSpPr>
          <p:cNvPr id="4" name="Content Placeholder 3"/>
          <p:cNvSpPr>
            <a:spLocks noGrp="1"/>
          </p:cNvSpPr>
          <p:nvPr>
            <p:ph idx="1"/>
          </p:nvPr>
        </p:nvSpPr>
        <p:spPr>
          <a:xfrm>
            <a:off x="457200" y="1981200"/>
            <a:ext cx="8382000" cy="4876800"/>
          </a:xfrm>
        </p:spPr>
        <p:txBody>
          <a:bodyPr/>
          <a:lstStyle/>
          <a:p>
            <a:pPr>
              <a:spcBef>
                <a:spcPct val="40000"/>
              </a:spcBef>
              <a:buFont typeface="Wingdings" pitchFamily="2" charset="2"/>
              <a:buChar char="§"/>
            </a:pPr>
            <a:r>
              <a:rPr lang="en-US" sz="2800" dirty="0" smtClean="0">
                <a:latin typeface="Cambria" pitchFamily="18" charset="0"/>
              </a:rPr>
              <a:t>Grant period is 12 months </a:t>
            </a:r>
          </a:p>
          <a:p>
            <a:pPr lvl="1">
              <a:spcBef>
                <a:spcPct val="40000"/>
              </a:spcBef>
            </a:pPr>
            <a:r>
              <a:rPr lang="en-US" dirty="0" smtClean="0">
                <a:latin typeface="Cambria" pitchFamily="18" charset="0"/>
              </a:rPr>
              <a:t>Started January 1, 2011</a:t>
            </a:r>
          </a:p>
          <a:p>
            <a:pPr>
              <a:spcBef>
                <a:spcPct val="40000"/>
              </a:spcBef>
              <a:buFont typeface="Wingdings" pitchFamily="2" charset="2"/>
              <a:buChar char="§"/>
            </a:pPr>
            <a:r>
              <a:rPr lang="en-US" sz="2800" dirty="0" smtClean="0">
                <a:latin typeface="Cambria" pitchFamily="18" charset="0"/>
              </a:rPr>
              <a:t>Grant amount was $100,000</a:t>
            </a:r>
          </a:p>
          <a:p>
            <a:pPr lvl="1">
              <a:spcBef>
                <a:spcPct val="40000"/>
              </a:spcBef>
              <a:buFont typeface="Wingdings" pitchFamily="2" charset="2"/>
              <a:buChar char="§"/>
            </a:pPr>
            <a:r>
              <a:rPr lang="en-US" dirty="0" smtClean="0">
                <a:latin typeface="Cambria" pitchFamily="18" charset="0"/>
              </a:rPr>
              <a:t>DMC Coordinator, 3 researchers, administrative support</a:t>
            </a:r>
          </a:p>
          <a:p>
            <a:pPr>
              <a:spcBef>
                <a:spcPct val="40000"/>
              </a:spcBef>
              <a:buFont typeface="Wingdings" pitchFamily="2" charset="2"/>
              <a:buChar char="§"/>
            </a:pPr>
            <a:r>
              <a:rPr lang="en-US" sz="2800" dirty="0" smtClean="0">
                <a:latin typeface="Cambria" pitchFamily="18" charset="0"/>
              </a:rPr>
              <a:t>DMC Working Group met 7 times</a:t>
            </a:r>
          </a:p>
          <a:p>
            <a:pPr>
              <a:spcBef>
                <a:spcPct val="40000"/>
              </a:spcBef>
              <a:buFont typeface="Wingdings" pitchFamily="2" charset="2"/>
              <a:buChar char="§"/>
            </a:pPr>
            <a:r>
              <a:rPr lang="en-US" sz="2800" dirty="0" smtClean="0">
                <a:latin typeface="Cambria" pitchFamily="18" charset="0"/>
              </a:rPr>
              <a:t>Coordination with Statewide DMC work</a:t>
            </a:r>
          </a:p>
          <a:p>
            <a:pPr lvl="1">
              <a:spcBef>
                <a:spcPct val="40000"/>
              </a:spcBef>
            </a:pPr>
            <a:r>
              <a:rPr lang="en-US" dirty="0" smtClean="0">
                <a:latin typeface="Cambria" pitchFamily="18" charset="0"/>
              </a:rPr>
              <a:t>Quarterly Meetings with Monroe and Onondaga </a:t>
            </a:r>
          </a:p>
          <a:p>
            <a:pPr eaLnBrk="1" hangingPunct="1">
              <a:buFont typeface="Wingdings" pitchFamily="2" charset="2"/>
              <a:buChar char="§"/>
            </a:pPr>
            <a:endParaRPr lang="en-US" sz="2400" dirty="0" smtClean="0">
              <a:latin typeface="Cambria" pitchFamily="18" charset="0"/>
            </a:endParaRPr>
          </a:p>
          <a:p>
            <a:pPr eaLnBrk="1" hangingPunct="1">
              <a:buFont typeface="Wingdings" pitchFamily="2" charset="2"/>
              <a:buChar char="§"/>
            </a:pPr>
            <a:endParaRPr lang="en-US" sz="2400" dirty="0" smtClean="0">
              <a:latin typeface="Cambria" pitchFamily="18" charset="0"/>
            </a:endParaRPr>
          </a:p>
          <a:p>
            <a:endParaRPr lang="en-US" dirty="0"/>
          </a:p>
        </p:txBody>
      </p:sp>
      <p:cxnSp>
        <p:nvCxnSpPr>
          <p:cNvPr id="3" name="Straight Connector 2"/>
          <p:cNvCxnSpPr/>
          <p:nvPr/>
        </p:nvCxnSpPr>
        <p:spPr>
          <a:xfrm>
            <a:off x="1143000" y="18288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sz="4000" b="1" dirty="0" smtClean="0"/>
              <a:t/>
            </a:r>
            <a:br>
              <a:rPr lang="en-US" sz="4000" b="1" dirty="0" smtClean="0"/>
            </a:br>
            <a:r>
              <a:rPr lang="en-US" sz="4000" b="1" dirty="0" smtClean="0"/>
              <a:t> Grant Supported Activities </a:t>
            </a:r>
            <a:br>
              <a:rPr lang="en-US" sz="4000" b="1" dirty="0" smtClean="0"/>
            </a:br>
            <a:r>
              <a:rPr lang="en-US" sz="2800" b="1" dirty="0" smtClean="0">
                <a:solidFill>
                  <a:srgbClr val="FFC000"/>
                </a:solidFill>
              </a:rPr>
              <a:t>How were JJ Formula Funds used? </a:t>
            </a:r>
            <a:r>
              <a:rPr lang="en-US" sz="2800" b="1" dirty="0" smtClean="0"/>
              <a:t/>
            </a:r>
            <a:br>
              <a:rPr lang="en-US" sz="2800" b="1" dirty="0" smtClean="0"/>
            </a:br>
            <a:endParaRPr lang="en-US" sz="2800" b="1" dirty="0"/>
          </a:p>
        </p:txBody>
      </p:sp>
      <p:sp>
        <p:nvSpPr>
          <p:cNvPr id="4" name="Content Placeholder 3"/>
          <p:cNvSpPr>
            <a:spLocks noGrp="1"/>
          </p:cNvSpPr>
          <p:nvPr>
            <p:ph idx="1"/>
          </p:nvPr>
        </p:nvSpPr>
        <p:spPr>
          <a:xfrm>
            <a:off x="457200" y="1905000"/>
            <a:ext cx="8229600" cy="4343400"/>
          </a:xfrm>
        </p:spPr>
        <p:txBody>
          <a:bodyPr/>
          <a:lstStyle/>
          <a:p>
            <a:pPr eaLnBrk="1" hangingPunct="1">
              <a:buFont typeface="Wingdings" pitchFamily="2" charset="2"/>
              <a:buChar char="§"/>
            </a:pPr>
            <a:r>
              <a:rPr lang="en-US" sz="2400" dirty="0" smtClean="0">
                <a:latin typeface="Cambria" pitchFamily="18" charset="0"/>
              </a:rPr>
              <a:t>DMC Working Group </a:t>
            </a:r>
          </a:p>
          <a:p>
            <a:pPr lvl="1" eaLnBrk="1" hangingPunct="1"/>
            <a:r>
              <a:rPr lang="en-US" sz="2000" dirty="0" smtClean="0">
                <a:latin typeface="Cambria" pitchFamily="18" charset="0"/>
              </a:rPr>
              <a:t>Identify key target populations/decision points for reform</a:t>
            </a:r>
          </a:p>
          <a:p>
            <a:pPr lvl="1" eaLnBrk="1" hangingPunct="1"/>
            <a:r>
              <a:rPr lang="en-US" sz="2000" dirty="0" smtClean="0">
                <a:latin typeface="Cambria" pitchFamily="18" charset="0"/>
              </a:rPr>
              <a:t>Develop recommendations </a:t>
            </a:r>
          </a:p>
          <a:p>
            <a:pPr eaLnBrk="1" hangingPunct="1">
              <a:buFont typeface="Wingdings" pitchFamily="2" charset="2"/>
              <a:buChar char="§"/>
            </a:pPr>
            <a:r>
              <a:rPr lang="en-US" sz="2400" dirty="0" smtClean="0">
                <a:latin typeface="Cambria" pitchFamily="18" charset="0"/>
              </a:rPr>
              <a:t>Research</a:t>
            </a:r>
          </a:p>
          <a:p>
            <a:pPr lvl="1">
              <a:buFont typeface="Wingdings" pitchFamily="2" charset="2"/>
              <a:buChar char="§"/>
            </a:pPr>
            <a:r>
              <a:rPr lang="en-US" sz="2000" dirty="0" smtClean="0">
                <a:latin typeface="Cambria" pitchFamily="18" charset="0"/>
              </a:rPr>
              <a:t>Data collection and coordination</a:t>
            </a:r>
          </a:p>
          <a:p>
            <a:pPr lvl="1">
              <a:buFont typeface="Wingdings" pitchFamily="2" charset="2"/>
              <a:buChar char="§"/>
            </a:pPr>
            <a:r>
              <a:rPr lang="en-US" sz="2000" dirty="0" smtClean="0">
                <a:latin typeface="Cambria" pitchFamily="18" charset="0"/>
              </a:rPr>
              <a:t>Data analyses </a:t>
            </a:r>
          </a:p>
          <a:p>
            <a:pPr lvl="1">
              <a:buFont typeface="Wingdings" pitchFamily="2" charset="2"/>
              <a:buChar char="§"/>
            </a:pPr>
            <a:r>
              <a:rPr lang="en-US" sz="2000" dirty="0" smtClean="0">
                <a:latin typeface="Cambria" pitchFamily="18" charset="0"/>
              </a:rPr>
              <a:t>Focus groups</a:t>
            </a:r>
          </a:p>
          <a:p>
            <a:pPr eaLnBrk="1" hangingPunct="1">
              <a:buFont typeface="Wingdings" pitchFamily="2" charset="2"/>
              <a:buChar char="§"/>
            </a:pPr>
            <a:r>
              <a:rPr lang="en-US" sz="2400" dirty="0" smtClean="0">
                <a:latin typeface="Cambria" pitchFamily="18" charset="0"/>
              </a:rPr>
              <a:t>Community Engagement</a:t>
            </a:r>
          </a:p>
          <a:p>
            <a:pPr lvl="1" eaLnBrk="1" hangingPunct="1">
              <a:lnSpc>
                <a:spcPct val="100000"/>
              </a:lnSpc>
              <a:spcBef>
                <a:spcPts val="0"/>
              </a:spcBef>
              <a:spcAft>
                <a:spcPts val="0"/>
              </a:spcAft>
            </a:pPr>
            <a:r>
              <a:rPr lang="en-US" sz="2000" dirty="0" smtClean="0">
                <a:latin typeface="Cambria" pitchFamily="18" charset="0"/>
              </a:rPr>
              <a:t>Community meetings </a:t>
            </a:r>
          </a:p>
          <a:p>
            <a:pPr lvl="1" eaLnBrk="1" hangingPunct="1">
              <a:lnSpc>
                <a:spcPct val="100000"/>
              </a:lnSpc>
              <a:spcBef>
                <a:spcPts val="0"/>
              </a:spcBef>
              <a:spcAft>
                <a:spcPts val="0"/>
              </a:spcAft>
            </a:pPr>
            <a:r>
              <a:rPr lang="en-US" sz="2000" dirty="0" smtClean="0">
                <a:latin typeface="Cambria" pitchFamily="18" charset="0"/>
              </a:rPr>
              <a:t>Focus groups</a:t>
            </a:r>
          </a:p>
          <a:p>
            <a:pPr lvl="1" eaLnBrk="1" hangingPunct="1">
              <a:lnSpc>
                <a:spcPct val="100000"/>
              </a:lnSpc>
              <a:spcBef>
                <a:spcPts val="0"/>
              </a:spcBef>
              <a:spcAft>
                <a:spcPts val="0"/>
              </a:spcAft>
            </a:pPr>
            <a:r>
              <a:rPr lang="en-US" sz="2000" dirty="0" smtClean="0">
                <a:latin typeface="Cambria" pitchFamily="18" charset="0"/>
              </a:rPr>
              <a:t>Local partnerships</a:t>
            </a:r>
          </a:p>
          <a:p>
            <a:pPr eaLnBrk="1" hangingPunct="1">
              <a:buFont typeface="Wingdings" pitchFamily="2" charset="2"/>
              <a:buChar char="§"/>
            </a:pPr>
            <a:r>
              <a:rPr lang="en-US" sz="2400" dirty="0" smtClean="0">
                <a:latin typeface="Cambria" pitchFamily="18" charset="0"/>
              </a:rPr>
              <a:t>Strategic Plan</a:t>
            </a:r>
          </a:p>
          <a:p>
            <a:pPr lvl="1" eaLnBrk="1" hangingPunct="1"/>
            <a:r>
              <a:rPr lang="en-US" sz="2000" dirty="0" smtClean="0">
                <a:latin typeface="Cambria" pitchFamily="18" charset="0"/>
              </a:rPr>
              <a:t>Submitted to DCJS January 31, 2012</a:t>
            </a:r>
          </a:p>
          <a:p>
            <a:endParaRPr lang="en-US" dirty="0"/>
          </a:p>
        </p:txBody>
      </p:sp>
      <p:cxnSp>
        <p:nvCxnSpPr>
          <p:cNvPr id="3" name="Straight Connector 2"/>
          <p:cNvCxnSpPr/>
          <p:nvPr/>
        </p:nvCxnSpPr>
        <p:spPr>
          <a:xfrm>
            <a:off x="1143000" y="18288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rtlCol="0">
            <a:normAutofit fontScale="90000"/>
          </a:bodyPr>
          <a:lstStyle/>
          <a:p>
            <a:pPr fontAlgn="auto">
              <a:spcAft>
                <a:spcPts val="0"/>
              </a:spcAft>
              <a:defRPr/>
            </a:pPr>
            <a:r>
              <a:rPr lang="en-US" sz="4000" b="1" dirty="0" smtClean="0"/>
              <a:t>Local DMC Workgroup</a:t>
            </a:r>
            <a:br>
              <a:rPr lang="en-US" sz="4000" b="1" dirty="0" smtClean="0"/>
            </a:br>
            <a:r>
              <a:rPr lang="en-US" sz="3100" b="1" dirty="0" smtClean="0">
                <a:solidFill>
                  <a:srgbClr val="FFC000"/>
                </a:solidFill>
              </a:rPr>
              <a:t>What structural framework supported the work? </a:t>
            </a:r>
            <a:r>
              <a:rPr lang="en-US" sz="4000" b="1" dirty="0" smtClean="0"/>
              <a:t/>
            </a:r>
            <a:br>
              <a:rPr lang="en-US" sz="4000" b="1" dirty="0" smtClean="0"/>
            </a:br>
            <a:endParaRPr lang="en-US" sz="4000" b="1" dirty="0">
              <a:solidFill>
                <a:srgbClr val="FFC000"/>
              </a:solidFill>
            </a:endParaRPr>
          </a:p>
        </p:txBody>
      </p:sp>
      <p:cxnSp>
        <p:nvCxnSpPr>
          <p:cNvPr id="3" name="Straight Connector 2"/>
          <p:cNvCxnSpPr/>
          <p:nvPr/>
        </p:nvCxnSpPr>
        <p:spPr>
          <a:xfrm>
            <a:off x="1066800" y="16002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0484" name="TextBox 3"/>
          <p:cNvSpPr txBox="1">
            <a:spLocks noChangeArrowheads="1"/>
          </p:cNvSpPr>
          <p:nvPr/>
        </p:nvSpPr>
        <p:spPr bwMode="auto">
          <a:xfrm>
            <a:off x="2438400" y="2209800"/>
            <a:ext cx="3048000" cy="1169551"/>
          </a:xfrm>
          <a:prstGeom prst="rect">
            <a:avLst/>
          </a:prstGeom>
          <a:noFill/>
          <a:ln w="9525">
            <a:noFill/>
            <a:miter lim="800000"/>
            <a:headEnd/>
            <a:tailEnd/>
          </a:ln>
        </p:spPr>
        <p:txBody>
          <a:bodyPr wrap="square">
            <a:spAutoFit/>
          </a:bodyPr>
          <a:lstStyle/>
          <a:p>
            <a:pPr algn="just"/>
            <a:endParaRPr lang="en-US" sz="2800" dirty="0" smtClean="0">
              <a:latin typeface="Calibri" pitchFamily="34" charset="0"/>
            </a:endParaRPr>
          </a:p>
          <a:p>
            <a:pPr algn="just"/>
            <a:endParaRPr lang="en-US" sz="2800" dirty="0">
              <a:latin typeface="Calibri" pitchFamily="34" charset="0"/>
            </a:endParaRPr>
          </a:p>
          <a:p>
            <a:pPr algn="just">
              <a:buFont typeface="Arial" pitchFamily="34" charset="0"/>
              <a:buChar char="•"/>
            </a:pPr>
            <a:endParaRPr lang="en-US" sz="1400" dirty="0">
              <a:latin typeface="Calibri" pitchFamily="34" charset="0"/>
            </a:endParaRPr>
          </a:p>
        </p:txBody>
      </p:sp>
      <p:pic>
        <p:nvPicPr>
          <p:cNvPr id="2050" name="Picture 2" descr="C:\Documents and Settings\ymartinez\Desktop\List of contacts.tiff"/>
          <p:cNvPicPr>
            <a:picLocks noGrp="1" noChangeAspect="1" noChangeArrowheads="1"/>
          </p:cNvPicPr>
          <p:nvPr>
            <p:ph idx="1"/>
          </p:nvPr>
        </p:nvPicPr>
        <p:blipFill>
          <a:blip r:embed="rId3" cstate="print"/>
          <a:srcRect/>
          <a:stretch>
            <a:fillRect/>
          </a:stretch>
        </p:blipFill>
        <p:spPr bwMode="auto">
          <a:xfrm>
            <a:off x="533400" y="1905000"/>
            <a:ext cx="7924800" cy="452596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rtlCol="0">
            <a:normAutofit fontScale="90000"/>
          </a:bodyPr>
          <a:lstStyle/>
          <a:p>
            <a:pPr fontAlgn="auto">
              <a:spcAft>
                <a:spcPts val="0"/>
              </a:spcAft>
              <a:defRPr/>
            </a:pPr>
            <a:r>
              <a:rPr lang="en-US" sz="4000" b="1" dirty="0" smtClean="0"/>
              <a:t>Local DMC Workgroup</a:t>
            </a:r>
            <a:br>
              <a:rPr lang="en-US" sz="4000" b="1" dirty="0" smtClean="0"/>
            </a:br>
            <a:r>
              <a:rPr lang="en-US" sz="3100" b="1" dirty="0" smtClean="0">
                <a:solidFill>
                  <a:srgbClr val="FFC000"/>
                </a:solidFill>
              </a:rPr>
              <a:t>What structural framework supported the work? </a:t>
            </a:r>
            <a:r>
              <a:rPr lang="en-US" sz="4000" b="1" dirty="0" smtClean="0"/>
              <a:t/>
            </a:r>
            <a:br>
              <a:rPr lang="en-US" sz="4000" b="1" dirty="0" smtClean="0"/>
            </a:br>
            <a:endParaRPr lang="en-US" sz="4000" b="1" dirty="0">
              <a:solidFill>
                <a:srgbClr val="FFC000"/>
              </a:solidFill>
            </a:endParaRPr>
          </a:p>
        </p:txBody>
      </p:sp>
      <p:sp>
        <p:nvSpPr>
          <p:cNvPr id="6" name="Content Placeholder 5"/>
          <p:cNvSpPr>
            <a:spLocks noGrp="1"/>
          </p:cNvSpPr>
          <p:nvPr>
            <p:ph idx="1"/>
          </p:nvPr>
        </p:nvSpPr>
        <p:spPr/>
        <p:txBody>
          <a:bodyPr/>
          <a:lstStyle/>
          <a:p>
            <a:pPr eaLnBrk="1" hangingPunct="1">
              <a:buFont typeface="Wingdings" pitchFamily="2" charset="2"/>
              <a:buChar char="§"/>
            </a:pPr>
            <a:r>
              <a:rPr lang="en-US" sz="2400" b="1" dirty="0" smtClean="0">
                <a:latin typeface="Cambria" pitchFamily="18" charset="0"/>
              </a:rPr>
              <a:t>Review and Analyze DMC Data </a:t>
            </a:r>
          </a:p>
          <a:p>
            <a:pPr lvl="1" eaLnBrk="1" hangingPunct="1"/>
            <a:r>
              <a:rPr lang="en-US" sz="2400" dirty="0" smtClean="0">
                <a:latin typeface="Cambria" pitchFamily="18" charset="0"/>
              </a:rPr>
              <a:t>Develop questions and share observations related to DMC data </a:t>
            </a:r>
          </a:p>
          <a:p>
            <a:pPr lvl="1" eaLnBrk="1" hangingPunct="1"/>
            <a:r>
              <a:rPr lang="en-US" sz="2400" dirty="0" smtClean="0">
                <a:latin typeface="Cambria" pitchFamily="18" charset="0"/>
              </a:rPr>
              <a:t>Identify any racial disparities at each system point</a:t>
            </a:r>
          </a:p>
          <a:p>
            <a:pPr lvl="1" eaLnBrk="1" hangingPunct="1"/>
            <a:r>
              <a:rPr lang="en-US" sz="2400" dirty="0" smtClean="0">
                <a:latin typeface="Cambria" pitchFamily="18" charset="0"/>
              </a:rPr>
              <a:t>Recommend areas for further examination</a:t>
            </a:r>
          </a:p>
          <a:p>
            <a:pPr lvl="1" eaLnBrk="1" hangingPunct="1">
              <a:buNone/>
            </a:pPr>
            <a:endParaRPr lang="en-US" sz="2400" dirty="0" smtClean="0">
              <a:latin typeface="Cambria" pitchFamily="18" charset="0"/>
            </a:endParaRPr>
          </a:p>
          <a:p>
            <a:pPr eaLnBrk="1" hangingPunct="1">
              <a:buFont typeface="Wingdings" pitchFamily="2" charset="2"/>
              <a:buChar char="§"/>
            </a:pPr>
            <a:r>
              <a:rPr lang="en-US" sz="2400" b="1" dirty="0" smtClean="0">
                <a:latin typeface="Cambria" pitchFamily="18" charset="0"/>
              </a:rPr>
              <a:t>Develop Recommendations to Address Disparities</a:t>
            </a:r>
          </a:p>
          <a:p>
            <a:pPr lvl="1" eaLnBrk="1" hangingPunct="1"/>
            <a:r>
              <a:rPr lang="en-US" sz="2400" dirty="0" smtClean="0">
                <a:latin typeface="Cambria" pitchFamily="18" charset="0"/>
              </a:rPr>
              <a:t>During each discussion identify possible recommendations</a:t>
            </a:r>
          </a:p>
          <a:p>
            <a:pPr lvl="1" eaLnBrk="1" hangingPunct="1"/>
            <a:r>
              <a:rPr lang="en-US" sz="2400" dirty="0" smtClean="0">
                <a:latin typeface="Cambria" pitchFamily="18" charset="0"/>
              </a:rPr>
              <a:t>Identify any additional information needed to support a possible recommendation  </a:t>
            </a:r>
          </a:p>
          <a:p>
            <a:endParaRPr lang="en-US" sz="2400" dirty="0"/>
          </a:p>
        </p:txBody>
      </p:sp>
      <p:cxnSp>
        <p:nvCxnSpPr>
          <p:cNvPr id="3" name="Straight Connector 2"/>
          <p:cNvCxnSpPr/>
          <p:nvPr/>
        </p:nvCxnSpPr>
        <p:spPr>
          <a:xfrm>
            <a:off x="1066800" y="16002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0484" name="TextBox 3"/>
          <p:cNvSpPr txBox="1">
            <a:spLocks noChangeArrowheads="1"/>
          </p:cNvSpPr>
          <p:nvPr/>
        </p:nvSpPr>
        <p:spPr bwMode="auto">
          <a:xfrm>
            <a:off x="304800" y="2209800"/>
            <a:ext cx="8458200" cy="1169551"/>
          </a:xfrm>
          <a:prstGeom prst="rect">
            <a:avLst/>
          </a:prstGeom>
          <a:noFill/>
          <a:ln w="9525">
            <a:noFill/>
            <a:miter lim="800000"/>
            <a:headEnd/>
            <a:tailEnd/>
          </a:ln>
        </p:spPr>
        <p:txBody>
          <a:bodyPr>
            <a:spAutoFit/>
          </a:bodyPr>
          <a:lstStyle/>
          <a:p>
            <a:pPr algn="just"/>
            <a:endParaRPr lang="en-US" sz="2800" dirty="0" smtClean="0">
              <a:latin typeface="Calibri" pitchFamily="34" charset="0"/>
            </a:endParaRPr>
          </a:p>
          <a:p>
            <a:pPr algn="just"/>
            <a:endParaRPr lang="en-US" sz="2800" dirty="0">
              <a:latin typeface="Calibri" pitchFamily="34" charset="0"/>
            </a:endParaRPr>
          </a:p>
          <a:p>
            <a:pPr algn="just">
              <a:buFont typeface="Arial" pitchFamily="34" charset="0"/>
              <a:buChar char="•"/>
            </a:pPr>
            <a:endParaRPr lang="en-US" sz="1400" dirty="0">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rtlCol="0">
            <a:normAutofit fontScale="90000"/>
          </a:bodyPr>
          <a:lstStyle/>
          <a:p>
            <a:pPr fontAlgn="auto">
              <a:spcAft>
                <a:spcPts val="0"/>
              </a:spcAft>
              <a:defRPr/>
            </a:pPr>
            <a:r>
              <a:rPr lang="en-US" sz="4000" b="1" dirty="0" smtClean="0"/>
              <a:t>Local DMC Workgroup</a:t>
            </a:r>
            <a:br>
              <a:rPr lang="en-US" sz="4000" b="1" dirty="0" smtClean="0"/>
            </a:br>
            <a:r>
              <a:rPr lang="en-US" sz="3100" b="1" dirty="0" smtClean="0">
                <a:solidFill>
                  <a:srgbClr val="FFC000"/>
                </a:solidFill>
              </a:rPr>
              <a:t>What structural framework supported the work? </a:t>
            </a:r>
            <a:r>
              <a:rPr lang="en-US" sz="4000" b="1" dirty="0" smtClean="0"/>
              <a:t/>
            </a:r>
            <a:br>
              <a:rPr lang="en-US" sz="4000" b="1" dirty="0" smtClean="0"/>
            </a:br>
            <a:endParaRPr lang="en-US" sz="4000" b="1" dirty="0">
              <a:solidFill>
                <a:srgbClr val="FFC000"/>
              </a:solidFill>
            </a:endParaRPr>
          </a:p>
        </p:txBody>
      </p:sp>
      <p:sp>
        <p:nvSpPr>
          <p:cNvPr id="6" name="Content Placeholder 5"/>
          <p:cNvSpPr>
            <a:spLocks noGrp="1"/>
          </p:cNvSpPr>
          <p:nvPr>
            <p:ph idx="1"/>
          </p:nvPr>
        </p:nvSpPr>
        <p:spPr/>
        <p:txBody>
          <a:bodyPr/>
          <a:lstStyle/>
          <a:p>
            <a:pPr eaLnBrk="1" hangingPunct="1">
              <a:buFont typeface="Wingdings" pitchFamily="2" charset="2"/>
              <a:buChar char="§"/>
            </a:pPr>
            <a:r>
              <a:rPr lang="en-US" sz="2400" b="1" dirty="0" smtClean="0">
                <a:latin typeface="Cambria" pitchFamily="18" charset="0"/>
              </a:rPr>
              <a:t>Assist in Outreach Efforts</a:t>
            </a:r>
          </a:p>
          <a:p>
            <a:pPr lvl="1" eaLnBrk="1" hangingPunct="1"/>
            <a:r>
              <a:rPr lang="en-US" sz="2400" dirty="0" smtClean="0">
                <a:latin typeface="Cambria" pitchFamily="18" charset="0"/>
              </a:rPr>
              <a:t>Facilitate and help organize outreach to each member’s representative group</a:t>
            </a:r>
          </a:p>
          <a:p>
            <a:pPr lvl="1" eaLnBrk="1" hangingPunct="1">
              <a:spcAft>
                <a:spcPts val="1200"/>
              </a:spcAft>
            </a:pPr>
            <a:r>
              <a:rPr lang="en-US" sz="2400" dirty="0" smtClean="0">
                <a:latin typeface="Cambria" pitchFamily="18" charset="0"/>
              </a:rPr>
              <a:t>Assist in strategizing most effective ways to reach out to communities across New York City</a:t>
            </a:r>
          </a:p>
          <a:p>
            <a:pPr eaLnBrk="1" hangingPunct="1">
              <a:spcAft>
                <a:spcPts val="1200"/>
              </a:spcAft>
              <a:buFont typeface="Wingdings" pitchFamily="2" charset="2"/>
              <a:buChar char="§"/>
            </a:pPr>
            <a:r>
              <a:rPr lang="en-US" sz="2400" dirty="0" smtClean="0">
                <a:latin typeface="Cambria" pitchFamily="18" charset="0"/>
              </a:rPr>
              <a:t> </a:t>
            </a:r>
            <a:r>
              <a:rPr lang="en-US" sz="2400" b="1" dirty="0" smtClean="0">
                <a:latin typeface="Cambria" pitchFamily="18" charset="0"/>
              </a:rPr>
              <a:t>Assist in the Development of DMC Reduction Plan </a:t>
            </a:r>
          </a:p>
          <a:p>
            <a:pPr lvl="1" eaLnBrk="1" hangingPunct="1"/>
            <a:r>
              <a:rPr lang="en-US" sz="2400" dirty="0" smtClean="0">
                <a:latin typeface="Cambria" pitchFamily="18" charset="0"/>
              </a:rPr>
              <a:t>Develop recommendations</a:t>
            </a:r>
          </a:p>
          <a:p>
            <a:pPr lvl="1" eaLnBrk="1" hangingPunct="1"/>
            <a:r>
              <a:rPr lang="en-US" sz="2400" dirty="0" smtClean="0">
                <a:latin typeface="Cambria" pitchFamily="18" charset="0"/>
              </a:rPr>
              <a:t>Assist in editing and commenting on drafts</a:t>
            </a:r>
          </a:p>
          <a:p>
            <a:pPr lvl="1" eaLnBrk="1" hangingPunct="1"/>
            <a:r>
              <a:rPr lang="en-US" sz="2400" dirty="0" smtClean="0">
                <a:latin typeface="Cambria" pitchFamily="18" charset="0"/>
              </a:rPr>
              <a:t>Assist in strategizing for the implementation of the recommendations</a:t>
            </a:r>
          </a:p>
          <a:p>
            <a:endParaRPr lang="en-US" dirty="0"/>
          </a:p>
        </p:txBody>
      </p:sp>
      <p:cxnSp>
        <p:nvCxnSpPr>
          <p:cNvPr id="3" name="Straight Connector 2"/>
          <p:cNvCxnSpPr/>
          <p:nvPr/>
        </p:nvCxnSpPr>
        <p:spPr>
          <a:xfrm>
            <a:off x="1066800" y="16002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0484" name="TextBox 3"/>
          <p:cNvSpPr txBox="1">
            <a:spLocks noChangeArrowheads="1"/>
          </p:cNvSpPr>
          <p:nvPr/>
        </p:nvSpPr>
        <p:spPr bwMode="auto">
          <a:xfrm>
            <a:off x="304800" y="2209800"/>
            <a:ext cx="8458200" cy="1169551"/>
          </a:xfrm>
          <a:prstGeom prst="rect">
            <a:avLst/>
          </a:prstGeom>
          <a:noFill/>
          <a:ln w="9525">
            <a:noFill/>
            <a:miter lim="800000"/>
            <a:headEnd/>
            <a:tailEnd/>
          </a:ln>
        </p:spPr>
        <p:txBody>
          <a:bodyPr>
            <a:spAutoFit/>
          </a:bodyPr>
          <a:lstStyle/>
          <a:p>
            <a:pPr algn="just"/>
            <a:endParaRPr lang="en-US" sz="2800" dirty="0" smtClean="0">
              <a:latin typeface="Calibri" pitchFamily="34" charset="0"/>
            </a:endParaRPr>
          </a:p>
          <a:p>
            <a:pPr algn="just"/>
            <a:endParaRPr lang="en-US" sz="2800" dirty="0">
              <a:latin typeface="Calibri" pitchFamily="34" charset="0"/>
            </a:endParaRPr>
          </a:p>
          <a:p>
            <a:pPr algn="just">
              <a:buFont typeface="Arial" pitchFamily="34" charset="0"/>
              <a:buChar char="•"/>
            </a:pPr>
            <a:endParaRPr lang="en-US" sz="1400" dirty="0">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00200"/>
            <a:ext cx="8458200" cy="4953000"/>
          </a:xfrm>
        </p:spPr>
        <p:txBody>
          <a:bodyPr/>
          <a:lstStyle/>
          <a:p>
            <a:r>
              <a:rPr lang="en-US" sz="2800" dirty="0" smtClean="0"/>
              <a:t>Several analytical techniques:</a:t>
            </a:r>
          </a:p>
          <a:p>
            <a:pPr lvl="1">
              <a:buFont typeface="Wingdings" pitchFamily="2" charset="2"/>
              <a:buChar char="Ø"/>
            </a:pPr>
            <a:r>
              <a:rPr lang="en-US" sz="2300" dirty="0" smtClean="0"/>
              <a:t>RRI</a:t>
            </a:r>
          </a:p>
          <a:p>
            <a:pPr lvl="2">
              <a:buFont typeface="Wingdings" pitchFamily="2" charset="2"/>
              <a:buChar char="Ø"/>
            </a:pPr>
            <a:r>
              <a:rPr lang="en-US" sz="1900" dirty="0" smtClean="0"/>
              <a:t>All points </a:t>
            </a:r>
          </a:p>
          <a:p>
            <a:pPr lvl="1">
              <a:buFont typeface="Wingdings" pitchFamily="2" charset="2"/>
              <a:buChar char="Ø"/>
            </a:pPr>
            <a:r>
              <a:rPr lang="en-US" sz="2300" dirty="0" smtClean="0"/>
              <a:t>Descriptive</a:t>
            </a:r>
          </a:p>
          <a:p>
            <a:pPr lvl="2">
              <a:buFont typeface="Wingdings" pitchFamily="2" charset="2"/>
              <a:buChar char="Ø"/>
            </a:pPr>
            <a:r>
              <a:rPr lang="en-US" sz="1900" dirty="0" smtClean="0"/>
              <a:t>Adjustment,  Police Admissions, Detention at Arraignment</a:t>
            </a:r>
          </a:p>
          <a:p>
            <a:pPr lvl="1">
              <a:buFont typeface="Wingdings" pitchFamily="2" charset="2"/>
              <a:buChar char="Ø"/>
            </a:pPr>
            <a:r>
              <a:rPr lang="en-US" sz="2300" dirty="0" smtClean="0"/>
              <a:t>Logistic regression </a:t>
            </a:r>
          </a:p>
          <a:p>
            <a:pPr lvl="2">
              <a:buFont typeface="Wingdings" pitchFamily="2" charset="2"/>
              <a:buChar char="Ø"/>
            </a:pPr>
            <a:r>
              <a:rPr lang="en-US" sz="1900" dirty="0" smtClean="0"/>
              <a:t>Petition, Detention at Arraignment, Sentencing and Placement</a:t>
            </a:r>
            <a:endParaRPr lang="en-US" sz="2300" dirty="0" smtClean="0"/>
          </a:p>
          <a:p>
            <a:r>
              <a:rPr lang="en-US" sz="2800" dirty="0" smtClean="0"/>
              <a:t>Data Sources</a:t>
            </a:r>
          </a:p>
          <a:p>
            <a:pPr lvl="1">
              <a:buFont typeface="Wingdings" pitchFamily="2" charset="2"/>
              <a:buChar char="Ø"/>
            </a:pPr>
            <a:r>
              <a:rPr lang="en-US" sz="2400" dirty="0" smtClean="0"/>
              <a:t>NYC Juvenile Justice Research Database (JJRDB)</a:t>
            </a:r>
          </a:p>
          <a:p>
            <a:pPr lvl="1">
              <a:buFont typeface="Wingdings" pitchFamily="2" charset="2"/>
              <a:buChar char="Ø"/>
            </a:pPr>
            <a:r>
              <a:rPr lang="en-US" sz="2400" dirty="0" smtClean="0"/>
              <a:t>ACS</a:t>
            </a:r>
          </a:p>
          <a:p>
            <a:pPr lvl="1">
              <a:buFont typeface="Wingdings" pitchFamily="2" charset="2"/>
              <a:buChar char="Ø"/>
            </a:pPr>
            <a:r>
              <a:rPr lang="en-US" sz="2400" dirty="0" smtClean="0"/>
              <a:t>DOP</a:t>
            </a:r>
          </a:p>
          <a:p>
            <a:pPr lvl="1">
              <a:buNone/>
            </a:pPr>
            <a:endParaRPr lang="en-US" sz="2400" dirty="0" smtClean="0"/>
          </a:p>
          <a:p>
            <a:pPr lvl="1">
              <a:buNone/>
            </a:pPr>
            <a:endParaRPr lang="en-US" dirty="0" smtClean="0"/>
          </a:p>
          <a:p>
            <a:pPr lvl="1"/>
            <a:endParaRPr lang="en-US" dirty="0" smtClean="0"/>
          </a:p>
          <a:p>
            <a:endParaRPr lang="en-US" dirty="0" smtClean="0"/>
          </a:p>
        </p:txBody>
      </p:sp>
      <p:cxnSp>
        <p:nvCxnSpPr>
          <p:cNvPr id="5" name="Straight Connector 4"/>
          <p:cNvCxnSpPr/>
          <p:nvPr/>
        </p:nvCxnSpPr>
        <p:spPr>
          <a:xfrm>
            <a:off x="1066800" y="16764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Title 5"/>
          <p:cNvSpPr>
            <a:spLocks noGrp="1"/>
          </p:cNvSpPr>
          <p:nvPr>
            <p:ph type="title"/>
          </p:nvPr>
        </p:nvSpPr>
        <p:spPr/>
        <p:txBody>
          <a:bodyPr/>
          <a:lstStyle/>
          <a:p>
            <a:r>
              <a:rPr lang="en-US" dirty="0" smtClean="0"/>
              <a:t>Quantitative Data Analysis: Methods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Citywide Relative Rate Indices, 2010</a:t>
            </a:r>
            <a:endParaRPr lang="en-US" dirty="0"/>
          </a:p>
        </p:txBody>
      </p:sp>
      <p:graphicFrame>
        <p:nvGraphicFramePr>
          <p:cNvPr id="1026" name="Object 2"/>
          <p:cNvGraphicFramePr>
            <a:graphicFrameLocks noChangeAspect="1"/>
          </p:cNvGraphicFramePr>
          <p:nvPr>
            <p:ph idx="1"/>
          </p:nvPr>
        </p:nvGraphicFramePr>
        <p:xfrm>
          <a:off x="228600" y="1676400"/>
          <a:ext cx="8610600" cy="4953000"/>
        </p:xfrm>
        <a:graphic>
          <a:graphicData uri="http://schemas.openxmlformats.org/presentationml/2006/ole">
            <p:oleObj spid="_x0000_s3074" name="Worksheet" r:id="rId4" imgW="6772275" imgH="4219384" progId="Excel.Sheet.8">
              <p:link updateAutomatic="1"/>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rc 2"/>
          <p:cNvSpPr>
            <a:spLocks/>
          </p:cNvSpPr>
          <p:nvPr/>
        </p:nvSpPr>
        <p:spPr bwMode="auto">
          <a:xfrm>
            <a:off x="-20638" y="260350"/>
            <a:ext cx="9525" cy="274638"/>
          </a:xfrm>
          <a:custGeom>
            <a:avLst/>
            <a:gdLst>
              <a:gd name="G0" fmla="+- 0 0 0"/>
              <a:gd name="G1" fmla="+- 21600 0 0"/>
              <a:gd name="G2" fmla="+- 21600 0 0"/>
              <a:gd name="T0" fmla="*/ 0 w 443"/>
              <a:gd name="T1" fmla="*/ 0 h 21600"/>
              <a:gd name="T2" fmla="*/ 443 w 443"/>
              <a:gd name="T3" fmla="*/ 5 h 21600"/>
              <a:gd name="T4" fmla="*/ 0 w 443"/>
              <a:gd name="T5" fmla="*/ 21600 h 21600"/>
            </a:gdLst>
            <a:ahLst/>
            <a:cxnLst>
              <a:cxn ang="0">
                <a:pos x="T0" y="T1"/>
              </a:cxn>
              <a:cxn ang="0">
                <a:pos x="T2" y="T3"/>
              </a:cxn>
              <a:cxn ang="0">
                <a:pos x="T4" y="T5"/>
              </a:cxn>
            </a:cxnLst>
            <a:rect l="0" t="0" r="r" b="b"/>
            <a:pathLst>
              <a:path w="443" h="21600" fill="none" extrusionOk="0">
                <a:moveTo>
                  <a:pt x="-1" y="0"/>
                </a:moveTo>
                <a:cubicBezTo>
                  <a:pt x="147" y="0"/>
                  <a:pt x="295" y="1"/>
                  <a:pt x="443" y="4"/>
                </a:cubicBezTo>
              </a:path>
              <a:path w="443" h="21600" stroke="0" extrusionOk="0">
                <a:moveTo>
                  <a:pt x="-1" y="0"/>
                </a:moveTo>
                <a:cubicBezTo>
                  <a:pt x="147" y="0"/>
                  <a:pt x="295" y="1"/>
                  <a:pt x="443" y="4"/>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Rounded Rectangle 25"/>
          <p:cNvSpPr/>
          <p:nvPr/>
        </p:nvSpPr>
        <p:spPr>
          <a:xfrm>
            <a:off x="7162800" y="0"/>
            <a:ext cx="1981200"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i="1" dirty="0" smtClean="0"/>
          </a:p>
          <a:p>
            <a:pPr algn="ctr"/>
            <a:r>
              <a:rPr lang="en-US" sz="1200" b="1" i="1" dirty="0" smtClean="0"/>
              <a:t>POLICE ADMISSIONS: 2010**</a:t>
            </a:r>
          </a:p>
          <a:p>
            <a:pPr algn="ctr"/>
            <a:endParaRPr lang="en-US" sz="1200" dirty="0" smtClean="0"/>
          </a:p>
          <a:p>
            <a:pPr algn="ctr"/>
            <a:r>
              <a:rPr lang="en-US" sz="1200" dirty="0" smtClean="0"/>
              <a:t>One-quarter of arrests were dropped off at detention by police in 2010. 91% of these were youth of color. Of white arrests, 10% were dropped off by the police compared with 28% of black arrests and 21% of Latino arrests.</a:t>
            </a:r>
          </a:p>
          <a:p>
            <a:pPr algn="ctr"/>
            <a:endParaRPr lang="en-US" sz="1200" dirty="0" smtClean="0"/>
          </a:p>
          <a:p>
            <a:pPr algn="ctr"/>
            <a:r>
              <a:rPr lang="en-US" sz="1200" dirty="0" smtClean="0"/>
              <a:t>76% of these police admissions were released the next day. </a:t>
            </a:r>
            <a:r>
              <a:rPr lang="en-US" sz="1200" u="sng" dirty="0" smtClean="0"/>
              <a:t>This was consistent across racial groups,</a:t>
            </a:r>
            <a:r>
              <a:rPr lang="en-US" sz="1200" dirty="0" smtClean="0"/>
              <a:t> however the majority of those released within one day are youth of color.  </a:t>
            </a:r>
          </a:p>
          <a:p>
            <a:pPr algn="ctr"/>
            <a:r>
              <a:rPr lang="en-US" sz="1200" dirty="0" smtClean="0"/>
              <a:t>57 white youth stayed in detention for one day compared with 1334 black youth and 539 Latino youth. </a:t>
            </a:r>
          </a:p>
          <a:p>
            <a:pPr algn="ctr"/>
            <a:endParaRPr lang="en-US" sz="1200" dirty="0" smtClean="0"/>
          </a:p>
        </p:txBody>
      </p:sp>
      <p:sp>
        <p:nvSpPr>
          <p:cNvPr id="29" name="TextBox 28"/>
          <p:cNvSpPr txBox="1"/>
          <p:nvPr/>
        </p:nvSpPr>
        <p:spPr>
          <a:xfrm>
            <a:off x="7772400" y="1219200"/>
            <a:ext cx="914400" cy="369332"/>
          </a:xfrm>
          <a:prstGeom prst="rect">
            <a:avLst/>
          </a:prstGeom>
          <a:noFill/>
        </p:spPr>
        <p:txBody>
          <a:bodyPr wrap="square" rtlCol="0">
            <a:spAutoFit/>
          </a:bodyPr>
          <a:lstStyle/>
          <a:p>
            <a:endParaRPr lang="en-US" dirty="0"/>
          </a:p>
        </p:txBody>
      </p:sp>
      <p:graphicFrame>
        <p:nvGraphicFramePr>
          <p:cNvPr id="17" name="Chart 16"/>
          <p:cNvGraphicFramePr>
            <a:graphicFrameLocks/>
          </p:cNvGraphicFramePr>
          <p:nvPr/>
        </p:nvGraphicFramePr>
        <p:xfrm>
          <a:off x="0" y="0"/>
          <a:ext cx="5029200" cy="3208020"/>
        </p:xfrm>
        <a:graphic>
          <a:graphicData uri="http://schemas.openxmlformats.org/drawingml/2006/chart">
            <c:chart xmlns:c="http://schemas.openxmlformats.org/drawingml/2006/chart" xmlns:r="http://schemas.openxmlformats.org/officeDocument/2006/relationships" r:id="rId3"/>
          </a:graphicData>
        </a:graphic>
      </p:graphicFrame>
      <p:sp>
        <p:nvSpPr>
          <p:cNvPr id="18" name="Rounded Rectangle 17"/>
          <p:cNvSpPr/>
          <p:nvPr/>
        </p:nvSpPr>
        <p:spPr>
          <a:xfrm>
            <a:off x="762000" y="1828800"/>
            <a:ext cx="990600" cy="381001"/>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a:solidFill>
                  <a:sysClr val="windowText" lastClr="000000"/>
                </a:solidFill>
              </a:rPr>
              <a:t>91% (184) Youth</a:t>
            </a:r>
            <a:r>
              <a:rPr lang="en-US" sz="1000" b="1" baseline="0" dirty="0">
                <a:solidFill>
                  <a:sysClr val="windowText" lastClr="000000"/>
                </a:solidFill>
              </a:rPr>
              <a:t> of Color</a:t>
            </a:r>
            <a:endParaRPr lang="en-US" sz="1000" b="1" dirty="0">
              <a:solidFill>
                <a:sysClr val="windowText" lastClr="000000"/>
              </a:solidFill>
            </a:endParaRPr>
          </a:p>
        </p:txBody>
      </p:sp>
      <p:sp>
        <p:nvSpPr>
          <p:cNvPr id="19" name="Rounded Rectangle 18"/>
          <p:cNvSpPr/>
          <p:nvPr/>
        </p:nvSpPr>
        <p:spPr>
          <a:xfrm>
            <a:off x="2286000" y="1219200"/>
            <a:ext cx="990600" cy="380999"/>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a:solidFill>
                  <a:sysClr val="windowText" lastClr="000000"/>
                </a:solidFill>
              </a:rPr>
              <a:t>94% (477) Youth</a:t>
            </a:r>
            <a:r>
              <a:rPr lang="en-US" sz="1000" b="1" baseline="0" dirty="0">
                <a:solidFill>
                  <a:sysClr val="windowText" lastClr="000000"/>
                </a:solidFill>
              </a:rPr>
              <a:t> of Color</a:t>
            </a:r>
            <a:endParaRPr lang="en-US" sz="1000" b="1" dirty="0">
              <a:solidFill>
                <a:sysClr val="windowText" lastClr="000000"/>
              </a:solidFill>
            </a:endParaRPr>
          </a:p>
        </p:txBody>
      </p:sp>
      <p:sp>
        <p:nvSpPr>
          <p:cNvPr id="25" name="TextBox 24"/>
          <p:cNvSpPr txBox="1"/>
          <p:nvPr/>
        </p:nvSpPr>
        <p:spPr>
          <a:xfrm>
            <a:off x="685800" y="0"/>
            <a:ext cx="3276600" cy="461665"/>
          </a:xfrm>
          <a:prstGeom prst="rect">
            <a:avLst/>
          </a:prstGeom>
          <a:noFill/>
        </p:spPr>
        <p:txBody>
          <a:bodyPr wrap="square" rtlCol="0">
            <a:spAutoFit/>
          </a:bodyPr>
          <a:lstStyle/>
          <a:p>
            <a:pPr algn="ctr"/>
            <a:r>
              <a:rPr lang="en-US" sz="1200" b="1" i="1" dirty="0" smtClean="0">
                <a:solidFill>
                  <a:schemeClr val="bg1"/>
                </a:solidFill>
              </a:rPr>
              <a:t>Rate of DETENTION AT ARRAIGNMENT by Race &amp;  Risk: 2009* </a:t>
            </a:r>
          </a:p>
        </p:txBody>
      </p:sp>
      <p:graphicFrame>
        <p:nvGraphicFramePr>
          <p:cNvPr id="27" name="Chart 26"/>
          <p:cNvGraphicFramePr>
            <a:graphicFrameLocks/>
          </p:cNvGraphicFramePr>
          <p:nvPr/>
        </p:nvGraphicFramePr>
        <p:xfrm>
          <a:off x="0" y="3200400"/>
          <a:ext cx="5013960" cy="3657600"/>
        </p:xfrm>
        <a:graphic>
          <a:graphicData uri="http://schemas.openxmlformats.org/drawingml/2006/chart">
            <c:chart xmlns:c="http://schemas.openxmlformats.org/drawingml/2006/chart" xmlns:r="http://schemas.openxmlformats.org/officeDocument/2006/relationships" r:id="rId4"/>
          </a:graphicData>
        </a:graphic>
      </p:graphicFrame>
      <p:sp>
        <p:nvSpPr>
          <p:cNvPr id="28" name="Rounded Rectangle 27"/>
          <p:cNvSpPr/>
          <p:nvPr/>
        </p:nvSpPr>
        <p:spPr>
          <a:xfrm>
            <a:off x="457200" y="5105401"/>
            <a:ext cx="1447800" cy="609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a:solidFill>
                  <a:sysClr val="windowText" lastClr="000000"/>
                </a:solidFill>
              </a:rPr>
              <a:t>133 low risk youth of color detained for a low to mid severity offense</a:t>
            </a:r>
          </a:p>
        </p:txBody>
      </p:sp>
      <p:sp>
        <p:nvSpPr>
          <p:cNvPr id="31" name="Rounded Rectangle 30"/>
          <p:cNvSpPr/>
          <p:nvPr/>
        </p:nvSpPr>
        <p:spPr>
          <a:xfrm>
            <a:off x="2819400" y="4495799"/>
            <a:ext cx="1447800" cy="609601"/>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a:solidFill>
                  <a:sysClr val="windowText" lastClr="000000"/>
                </a:solidFill>
              </a:rPr>
              <a:t>339 mid risk youth of color detained for a low to mid severity offense</a:t>
            </a:r>
          </a:p>
        </p:txBody>
      </p:sp>
      <p:cxnSp>
        <p:nvCxnSpPr>
          <p:cNvPr id="16" name="Straight Connector 15"/>
          <p:cNvCxnSpPr/>
          <p:nvPr/>
        </p:nvCxnSpPr>
        <p:spPr>
          <a:xfrm>
            <a:off x="0" y="3200400"/>
            <a:ext cx="71628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3810000" y="304800"/>
            <a:ext cx="990600" cy="381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smtClean="0">
                <a:solidFill>
                  <a:schemeClr val="bg1"/>
                </a:solidFill>
              </a:rPr>
              <a:t>95% </a:t>
            </a:r>
            <a:r>
              <a:rPr lang="en-US" sz="1000" b="1" dirty="0">
                <a:solidFill>
                  <a:schemeClr val="bg1"/>
                </a:solidFill>
              </a:rPr>
              <a:t>(</a:t>
            </a:r>
            <a:r>
              <a:rPr lang="en-US" sz="1000" b="1" dirty="0" smtClean="0">
                <a:solidFill>
                  <a:schemeClr val="bg1"/>
                </a:solidFill>
              </a:rPr>
              <a:t>449) </a:t>
            </a:r>
            <a:r>
              <a:rPr lang="en-US" sz="1000" b="1" dirty="0">
                <a:solidFill>
                  <a:schemeClr val="bg1"/>
                </a:solidFill>
              </a:rPr>
              <a:t>Youth</a:t>
            </a:r>
            <a:r>
              <a:rPr lang="en-US" sz="1000" b="1" baseline="0" dirty="0">
                <a:solidFill>
                  <a:schemeClr val="bg1"/>
                </a:solidFill>
              </a:rPr>
              <a:t> of Color</a:t>
            </a:r>
            <a:endParaRPr lang="en-US" sz="1000" b="1" dirty="0">
              <a:solidFill>
                <a:schemeClr val="bg1"/>
              </a:solidFill>
            </a:endParaRPr>
          </a:p>
        </p:txBody>
      </p:sp>
      <p:sp>
        <p:nvSpPr>
          <p:cNvPr id="20" name="Rounded Rectangle 19"/>
          <p:cNvSpPr/>
          <p:nvPr/>
        </p:nvSpPr>
        <p:spPr>
          <a:xfrm>
            <a:off x="5105400" y="762000"/>
            <a:ext cx="1981200" cy="48006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ADJUSTMENTS, 2010**</a:t>
            </a:r>
          </a:p>
          <a:p>
            <a:pPr algn="ctr"/>
            <a:endParaRPr lang="en-US" sz="1400" dirty="0" smtClean="0"/>
          </a:p>
          <a:p>
            <a:pPr algn="ctr"/>
            <a:r>
              <a:rPr lang="en-US" sz="1400" dirty="0" smtClean="0"/>
              <a:t>White non-Hispanic youth are adjusted at twice the rate of Black youth (46% versus 24%). </a:t>
            </a:r>
          </a:p>
          <a:p>
            <a:pPr algn="ctr"/>
            <a:endParaRPr lang="en-US" sz="1400" dirty="0" smtClean="0"/>
          </a:p>
          <a:p>
            <a:pPr algn="ctr"/>
            <a:r>
              <a:rPr lang="en-US" sz="1400" dirty="0" smtClean="0"/>
              <a:t>The majority of youth complete adjustment successfully. When broken down by race, there is about a 5% difference in the rate of successful completion between white youth and black youth (90% versus 85%)</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1143000"/>
          </a:xfrm>
        </p:spPr>
        <p:txBody>
          <a:bodyPr/>
          <a:lstStyle/>
          <a:p>
            <a:r>
              <a:rPr lang="en-US" b="1" dirty="0" smtClean="0"/>
              <a:t>Qualitative Data Collection</a:t>
            </a:r>
            <a:br>
              <a:rPr lang="en-US" b="1" dirty="0" smtClean="0"/>
            </a:br>
            <a:r>
              <a:rPr lang="en-US" sz="2800" b="1" dirty="0" smtClean="0">
                <a:solidFill>
                  <a:srgbClr val="FFC000"/>
                </a:solidFill>
              </a:rPr>
              <a:t> How did the project gain qualitative information?</a:t>
            </a:r>
            <a:r>
              <a:rPr lang="en-US" dirty="0" smtClean="0"/>
              <a:t/>
            </a:r>
            <a:br>
              <a:rPr lang="en-US" dirty="0" smtClean="0"/>
            </a:br>
            <a:endParaRPr lang="en-US" dirty="0"/>
          </a:p>
        </p:txBody>
      </p:sp>
      <p:sp>
        <p:nvSpPr>
          <p:cNvPr id="4" name="Content Placeholder 3"/>
          <p:cNvSpPr>
            <a:spLocks noGrp="1"/>
          </p:cNvSpPr>
          <p:nvPr>
            <p:ph idx="1"/>
          </p:nvPr>
        </p:nvSpPr>
        <p:spPr>
          <a:xfrm>
            <a:off x="457200" y="1600200"/>
            <a:ext cx="8305800" cy="5029200"/>
          </a:xfrm>
        </p:spPr>
        <p:txBody>
          <a:bodyPr/>
          <a:lstStyle/>
          <a:p>
            <a:r>
              <a:rPr lang="en-US" sz="2600" dirty="0" smtClean="0"/>
              <a:t>Six focus groups with youth</a:t>
            </a:r>
          </a:p>
          <a:p>
            <a:pPr lvl="1">
              <a:buFont typeface="Wingdings" pitchFamily="2" charset="2"/>
              <a:buChar char="Ø"/>
            </a:pPr>
            <a:r>
              <a:rPr lang="en-US" sz="2600" dirty="0" smtClean="0"/>
              <a:t> </a:t>
            </a:r>
            <a:r>
              <a:rPr lang="en-US" sz="2400" dirty="0" smtClean="0"/>
              <a:t>Probation, detention, ATD, &amp; ATP</a:t>
            </a:r>
          </a:p>
          <a:p>
            <a:pPr lvl="1">
              <a:buFont typeface="Wingdings" pitchFamily="2" charset="2"/>
              <a:buChar char="Ø"/>
            </a:pPr>
            <a:r>
              <a:rPr lang="en-US" sz="2400" dirty="0" smtClean="0"/>
              <a:t>Non-system-involved youth</a:t>
            </a:r>
          </a:p>
          <a:p>
            <a:r>
              <a:rPr lang="en-US" sz="2600" dirty="0" smtClean="0"/>
              <a:t>Two focus groups with adults </a:t>
            </a:r>
          </a:p>
          <a:p>
            <a:pPr lvl="1">
              <a:buFont typeface="Wingdings" pitchFamily="2" charset="2"/>
              <a:buChar char="Ø"/>
            </a:pPr>
            <a:r>
              <a:rPr lang="en-US" sz="2400" dirty="0" smtClean="0"/>
              <a:t>Parents with system-involved youth</a:t>
            </a:r>
          </a:p>
          <a:p>
            <a:pPr lvl="1">
              <a:buFont typeface="Wingdings" pitchFamily="2" charset="2"/>
              <a:buChar char="Ø"/>
            </a:pPr>
            <a:r>
              <a:rPr lang="en-US" sz="2400" dirty="0" smtClean="0"/>
              <a:t> Adults with criminal and/or juvenile justice system experience</a:t>
            </a:r>
          </a:p>
          <a:p>
            <a:pPr lvl="1">
              <a:buFont typeface="Wingdings" pitchFamily="2" charset="2"/>
              <a:buChar char="Ø"/>
            </a:pPr>
            <a:r>
              <a:rPr lang="en-US" sz="2400" dirty="0" smtClean="0"/>
              <a:t> Community leaders</a:t>
            </a:r>
          </a:p>
          <a:p>
            <a:r>
              <a:rPr lang="en-US" sz="2600" dirty="0" smtClean="0"/>
              <a:t>Asked several open-ended questions regarding perceptions of fairness of interactions with police, judges and other system players</a:t>
            </a:r>
          </a:p>
        </p:txBody>
      </p:sp>
      <p:cxnSp>
        <p:nvCxnSpPr>
          <p:cNvPr id="5" name="Straight Connector 4"/>
          <p:cNvCxnSpPr/>
          <p:nvPr/>
        </p:nvCxnSpPr>
        <p:spPr>
          <a:xfrm>
            <a:off x="1066800" y="16764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Data: Major Themes</a:t>
            </a:r>
            <a:endParaRPr lang="en-US" dirty="0"/>
          </a:p>
        </p:txBody>
      </p:sp>
      <p:sp>
        <p:nvSpPr>
          <p:cNvPr id="3" name="Content Placeholder 2"/>
          <p:cNvSpPr>
            <a:spLocks noGrp="1"/>
          </p:cNvSpPr>
          <p:nvPr>
            <p:ph idx="1"/>
          </p:nvPr>
        </p:nvSpPr>
        <p:spPr>
          <a:xfrm>
            <a:off x="457200" y="1600200"/>
            <a:ext cx="8229600" cy="4876800"/>
          </a:xfrm>
        </p:spPr>
        <p:txBody>
          <a:bodyPr/>
          <a:lstStyle/>
          <a:p>
            <a:r>
              <a:rPr lang="en-US" dirty="0" smtClean="0"/>
              <a:t>46 references to the presence and practices of police</a:t>
            </a:r>
          </a:p>
          <a:p>
            <a:pPr lvl="1"/>
            <a:r>
              <a:rPr lang="en-US" dirty="0" smtClean="0"/>
              <a:t>Both positive and negative perceptions of police</a:t>
            </a:r>
          </a:p>
          <a:p>
            <a:r>
              <a:rPr lang="en-US" dirty="0" smtClean="0"/>
              <a:t>Differential treatment by police</a:t>
            </a:r>
          </a:p>
          <a:p>
            <a:pPr lvl="1"/>
            <a:r>
              <a:rPr lang="en-US" dirty="0" smtClean="0"/>
              <a:t>Findings were mixed</a:t>
            </a:r>
          </a:p>
          <a:p>
            <a:r>
              <a:rPr lang="en-US" dirty="0" smtClean="0"/>
              <a:t>Judges and system fairness</a:t>
            </a:r>
          </a:p>
          <a:p>
            <a:pPr lvl="1"/>
            <a:r>
              <a:rPr lang="en-US" dirty="0" smtClean="0"/>
              <a:t>Generally positive perceptions about the judge and fairness of punishments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z="4000" b="1" dirty="0" smtClean="0">
                <a:latin typeface="+mn-lt"/>
                <a:cs typeface="Arial" pitchFamily="34" charset="0"/>
              </a:rPr>
              <a:t>Summary &amp; Recommendations</a:t>
            </a:r>
            <a:br>
              <a:rPr lang="en-US" sz="4000" b="1" dirty="0" smtClean="0">
                <a:latin typeface="+mn-lt"/>
                <a:cs typeface="Arial" pitchFamily="34" charset="0"/>
              </a:rPr>
            </a:br>
            <a:r>
              <a:rPr lang="en-US" sz="2800" b="1" dirty="0" smtClean="0">
                <a:solidFill>
                  <a:srgbClr val="FFC000"/>
                </a:solidFill>
                <a:latin typeface="+mn-lt"/>
                <a:cs typeface="Arial" pitchFamily="34" charset="0"/>
              </a:rPr>
              <a:t>What can be done to address/support key findings?</a:t>
            </a:r>
            <a:endParaRPr lang="en-US" sz="4000" dirty="0" smtClean="0">
              <a:latin typeface="+mn-lt"/>
            </a:endParaRPr>
          </a:p>
        </p:txBody>
      </p:sp>
      <p:sp>
        <p:nvSpPr>
          <p:cNvPr id="3" name="Content Placeholder 2"/>
          <p:cNvSpPr>
            <a:spLocks noGrp="1"/>
          </p:cNvSpPr>
          <p:nvPr>
            <p:ph idx="1"/>
          </p:nvPr>
        </p:nvSpPr>
        <p:spPr>
          <a:xfrm>
            <a:off x="457200" y="1905000"/>
            <a:ext cx="8229600" cy="4525963"/>
          </a:xfrm>
        </p:spPr>
        <p:txBody>
          <a:bodyPr rtlCol="0">
            <a:normAutofit/>
          </a:bodyPr>
          <a:lstStyle/>
          <a:p>
            <a:pPr fontAlgn="auto">
              <a:spcAft>
                <a:spcPts val="0"/>
              </a:spcAft>
              <a:buNone/>
              <a:defRPr/>
            </a:pPr>
            <a:r>
              <a:rPr lang="en-US" dirty="0" smtClean="0"/>
              <a:t>	Some of the system points the Working Group has identified for possible recommendations: </a:t>
            </a:r>
          </a:p>
          <a:p>
            <a:pPr fontAlgn="auto">
              <a:spcAft>
                <a:spcPts val="0"/>
              </a:spcAft>
              <a:buNone/>
              <a:defRPr/>
            </a:pPr>
            <a:endParaRPr lang="en-US" sz="800" dirty="0" smtClean="0"/>
          </a:p>
          <a:p>
            <a:pPr lvl="2" fontAlgn="auto">
              <a:spcAft>
                <a:spcPts val="0"/>
              </a:spcAft>
              <a:defRPr/>
            </a:pPr>
            <a:r>
              <a:rPr lang="en-US" sz="3200" dirty="0" smtClean="0"/>
              <a:t>Police Referrals to Detention</a:t>
            </a:r>
          </a:p>
          <a:p>
            <a:pPr lvl="2" fontAlgn="auto">
              <a:spcAft>
                <a:spcPts val="0"/>
              </a:spcAft>
              <a:defRPr/>
            </a:pPr>
            <a:r>
              <a:rPr lang="en-US" sz="3200" dirty="0" smtClean="0"/>
              <a:t>Front Door of Detention</a:t>
            </a:r>
          </a:p>
          <a:p>
            <a:pPr lvl="2" fontAlgn="auto">
              <a:spcAft>
                <a:spcPts val="0"/>
              </a:spcAft>
              <a:defRPr/>
            </a:pPr>
            <a:r>
              <a:rPr lang="en-US" sz="3200" dirty="0" smtClean="0"/>
              <a:t>Adjustment at Probation</a:t>
            </a:r>
          </a:p>
          <a:p>
            <a:pPr lvl="2" fontAlgn="auto">
              <a:spcAft>
                <a:spcPts val="0"/>
              </a:spcAft>
              <a:defRPr/>
            </a:pPr>
            <a:r>
              <a:rPr lang="en-US" sz="3200" dirty="0" smtClean="0"/>
              <a:t>Detention at Arraignment</a:t>
            </a:r>
          </a:p>
          <a:p>
            <a:pPr fontAlgn="auto">
              <a:spcAft>
                <a:spcPts val="0"/>
              </a:spcAft>
              <a:defRPr/>
            </a:pPr>
            <a:endParaRPr lang="en-US" dirty="0" smtClean="0"/>
          </a:p>
          <a:p>
            <a:pPr fontAlgn="auto">
              <a:spcAft>
                <a:spcPts val="0"/>
              </a:spcAft>
              <a:defRPr/>
            </a:pPr>
            <a:endParaRPr lang="en-US" dirty="0"/>
          </a:p>
        </p:txBody>
      </p:sp>
      <p:cxnSp>
        <p:nvCxnSpPr>
          <p:cNvPr id="4" name="Straight Connector 3"/>
          <p:cNvCxnSpPr/>
          <p:nvPr/>
        </p:nvCxnSpPr>
        <p:spPr>
          <a:xfrm>
            <a:off x="990600" y="14478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sz="4000" b="1" dirty="0" smtClean="0"/>
              <a:t>Next Steps</a:t>
            </a:r>
            <a:br>
              <a:rPr lang="en-US" sz="4000" b="1" dirty="0" smtClean="0"/>
            </a:br>
            <a:r>
              <a:rPr lang="en-US" sz="2800" b="1" dirty="0" smtClean="0">
                <a:solidFill>
                  <a:srgbClr val="FFC000"/>
                </a:solidFill>
              </a:rPr>
              <a:t>How will the DMC initiative be sustained? </a:t>
            </a:r>
          </a:p>
        </p:txBody>
      </p:sp>
      <p:sp>
        <p:nvSpPr>
          <p:cNvPr id="41987" name="Rectangle 3"/>
          <p:cNvSpPr>
            <a:spLocks noGrp="1" noChangeArrowheads="1"/>
          </p:cNvSpPr>
          <p:nvPr>
            <p:ph type="body" idx="1"/>
          </p:nvPr>
        </p:nvSpPr>
        <p:spPr>
          <a:xfrm>
            <a:off x="457200" y="1600200"/>
            <a:ext cx="8229600" cy="4953000"/>
          </a:xfrm>
        </p:spPr>
        <p:txBody>
          <a:bodyPr/>
          <a:lstStyle/>
          <a:p>
            <a:pPr marL="457200" indent="-457200">
              <a:lnSpc>
                <a:spcPct val="90000"/>
              </a:lnSpc>
              <a:spcAft>
                <a:spcPts val="1200"/>
              </a:spcAft>
              <a:buFont typeface="+mj-lt"/>
              <a:buAutoNum type="arabicPeriod"/>
            </a:pPr>
            <a:r>
              <a:rPr lang="en-US" sz="3600" dirty="0" smtClean="0"/>
              <a:t>Finalize DMC Report (Jan 31, 2012)</a:t>
            </a:r>
          </a:p>
          <a:p>
            <a:pPr marL="457200" indent="-457200">
              <a:lnSpc>
                <a:spcPct val="90000"/>
              </a:lnSpc>
              <a:spcAft>
                <a:spcPts val="1200"/>
              </a:spcAft>
              <a:buFont typeface="+mj-lt"/>
              <a:buAutoNum type="arabicPeriod"/>
            </a:pPr>
            <a:r>
              <a:rPr lang="en-US" sz="3600" dirty="0" smtClean="0"/>
              <a:t>Finalize findings from focus groups</a:t>
            </a:r>
          </a:p>
          <a:p>
            <a:pPr marL="457200" indent="-457200">
              <a:lnSpc>
                <a:spcPct val="90000"/>
              </a:lnSpc>
              <a:spcAft>
                <a:spcPts val="1200"/>
              </a:spcAft>
              <a:buFont typeface="+mj-lt"/>
              <a:buAutoNum type="arabicPeriod"/>
            </a:pPr>
            <a:r>
              <a:rPr lang="en-US" sz="3600" dirty="0" smtClean="0"/>
              <a:t>Look for new funding:</a:t>
            </a:r>
          </a:p>
          <a:p>
            <a:pPr marL="857250" lvl="1" indent="-457200">
              <a:lnSpc>
                <a:spcPct val="90000"/>
              </a:lnSpc>
              <a:spcAft>
                <a:spcPts val="1200"/>
              </a:spcAft>
            </a:pPr>
            <a:r>
              <a:rPr lang="en-US" dirty="0" smtClean="0"/>
              <a:t>Continue DMC Working Group (Quarterly basis)</a:t>
            </a:r>
          </a:p>
          <a:p>
            <a:pPr marL="857250" lvl="1" indent="-457200">
              <a:lnSpc>
                <a:spcPct val="90000"/>
              </a:lnSpc>
              <a:spcAft>
                <a:spcPts val="1200"/>
              </a:spcAft>
            </a:pPr>
            <a:r>
              <a:rPr lang="en-US" dirty="0" smtClean="0"/>
              <a:t>Identify a specific system point to focus reform efforts</a:t>
            </a:r>
          </a:p>
          <a:p>
            <a:pPr marL="857250" lvl="1" indent="-457200">
              <a:lnSpc>
                <a:spcPct val="90000"/>
              </a:lnSpc>
              <a:spcAft>
                <a:spcPts val="1200"/>
              </a:spcAft>
            </a:pPr>
            <a:r>
              <a:rPr lang="en-US" dirty="0" smtClean="0"/>
              <a:t>Assist in developing model data collection and analyses practices</a:t>
            </a:r>
          </a:p>
          <a:p>
            <a:pPr>
              <a:lnSpc>
                <a:spcPct val="90000"/>
              </a:lnSpc>
              <a:buNone/>
            </a:pPr>
            <a:endParaRPr lang="en-US" sz="2400" dirty="0" smtClean="0"/>
          </a:p>
        </p:txBody>
      </p:sp>
      <p:cxnSp>
        <p:nvCxnSpPr>
          <p:cNvPr id="4" name="Straight Connector 3"/>
          <p:cNvCxnSpPr/>
          <p:nvPr/>
        </p:nvCxnSpPr>
        <p:spPr>
          <a:xfrm>
            <a:off x="990600" y="15240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Final Thoughts </a:t>
            </a:r>
            <a:br>
              <a:rPr lang="en-US" sz="4000" b="1" dirty="0" smtClean="0"/>
            </a:br>
            <a:r>
              <a:rPr lang="en-US" sz="2800" b="1" dirty="0" smtClean="0">
                <a:solidFill>
                  <a:srgbClr val="FFC000"/>
                </a:solidFill>
              </a:rPr>
              <a:t>What should the JJAG know about the process? </a:t>
            </a:r>
            <a:endParaRPr lang="en-US" dirty="0"/>
          </a:p>
        </p:txBody>
      </p:sp>
      <p:sp>
        <p:nvSpPr>
          <p:cNvPr id="3" name="Content Placeholder 2"/>
          <p:cNvSpPr>
            <a:spLocks noGrp="1"/>
          </p:cNvSpPr>
          <p:nvPr>
            <p:ph idx="1"/>
          </p:nvPr>
        </p:nvSpPr>
        <p:spPr/>
        <p:txBody>
          <a:bodyPr/>
          <a:lstStyle/>
          <a:p>
            <a:r>
              <a:rPr lang="en-US" dirty="0" smtClean="0"/>
              <a:t>Contribution of diverse interested parties</a:t>
            </a:r>
          </a:p>
          <a:p>
            <a:r>
              <a:rPr lang="en-US" dirty="0" smtClean="0"/>
              <a:t>Great attendance and investment of time</a:t>
            </a:r>
          </a:p>
          <a:p>
            <a:r>
              <a:rPr lang="en-US" dirty="0" smtClean="0"/>
              <a:t>Trust and comfort over time</a:t>
            </a:r>
          </a:p>
          <a:p>
            <a:r>
              <a:rPr lang="en-US" dirty="0" smtClean="0"/>
              <a:t>Not enough time to review all system points</a:t>
            </a:r>
          </a:p>
          <a:p>
            <a:r>
              <a:rPr lang="en-US" dirty="0" smtClean="0"/>
              <a:t>Some tough calls and diverse approaches</a:t>
            </a:r>
          </a:p>
          <a:p>
            <a:r>
              <a:rPr lang="en-US" dirty="0" smtClean="0"/>
              <a:t>More focus on front end</a:t>
            </a:r>
          </a:p>
          <a:p>
            <a:r>
              <a:rPr lang="en-US" dirty="0" smtClean="0"/>
              <a:t>Moving target with impact of current reforms</a:t>
            </a:r>
          </a:p>
          <a:p>
            <a:r>
              <a:rPr lang="en-US" dirty="0" smtClean="0"/>
              <a:t>Addressing a system that is almost all of color</a:t>
            </a:r>
          </a:p>
          <a:p>
            <a:endParaRPr lang="en-US" dirty="0" smtClean="0"/>
          </a:p>
          <a:p>
            <a:endParaRPr lang="en-US" dirty="0" smtClean="0"/>
          </a:p>
          <a:p>
            <a:endParaRPr lang="en-US" dirty="0" smtClean="0"/>
          </a:p>
          <a:p>
            <a:endParaRPr lang="en-US" dirty="0" smtClean="0"/>
          </a:p>
          <a:p>
            <a:endParaRPr lang="en-US" dirty="0"/>
          </a:p>
        </p:txBody>
      </p:sp>
      <p:cxnSp>
        <p:nvCxnSpPr>
          <p:cNvPr id="4" name="Straight Connector 3"/>
          <p:cNvCxnSpPr/>
          <p:nvPr/>
        </p:nvCxnSpPr>
        <p:spPr>
          <a:xfrm>
            <a:off x="990600" y="1447800"/>
            <a:ext cx="69342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2281</TotalTime>
  <Words>1085</Words>
  <Application>Microsoft Office PowerPoint</Application>
  <PresentationFormat>On-screen Show (4:3)</PresentationFormat>
  <Paragraphs>190</Paragraphs>
  <Slides>19</Slides>
  <Notes>19</Notes>
  <HiddenSlides>0</HiddenSlides>
  <MMClips>0</MMClips>
  <ScaleCrop>false</ScaleCrop>
  <HeadingPairs>
    <vt:vector size="8" baseType="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19</vt:i4>
      </vt:variant>
    </vt:vector>
  </HeadingPairs>
  <TitlesOfParts>
    <vt:vector size="22" baseType="lpstr">
      <vt:lpstr>Office Theme</vt:lpstr>
      <vt:lpstr>\\veradc3\Youth Justice\DCJS DMC GRANT\2011-11-07 Seventh DMC Meeting\data charts.xlsx!Sheet1![data charts.xlsx]Sheet1 Chart 2</vt:lpstr>
      <vt:lpstr>Worksheet</vt:lpstr>
      <vt:lpstr>New York City DMC Report Summary</vt:lpstr>
      <vt:lpstr>Local Juvenile Justice System Basics What are the key components of the system? </vt:lpstr>
      <vt:lpstr>Local Juvenile Justice System Basics What are the key components of the system? </vt:lpstr>
      <vt:lpstr>Local Juvenile Justice System Basics What are the key components of the system? </vt:lpstr>
      <vt:lpstr>Overview of Local DMC Problem What does the issue look like within this jurisdiction?  </vt:lpstr>
      <vt:lpstr>Slide 6</vt:lpstr>
      <vt:lpstr>  Grant Supported Activities  How were JJ Formula Funds used?  </vt:lpstr>
      <vt:lpstr>  Grant Supported Activities  How were JJ Formula Funds used?  </vt:lpstr>
      <vt:lpstr>Local DMC Workgroup What structural framework supported the work?  </vt:lpstr>
      <vt:lpstr>Local DMC Workgroup What structural framework supported the work?  </vt:lpstr>
      <vt:lpstr>Local DMC Workgroup What structural framework supported the work?  </vt:lpstr>
      <vt:lpstr>Quantitative Data Analysis: Methods</vt:lpstr>
      <vt:lpstr>Citywide Relative Rate Indices, 2010</vt:lpstr>
      <vt:lpstr>Slide 14</vt:lpstr>
      <vt:lpstr>Qualitative Data Collection  How did the project gain qualitative information? </vt:lpstr>
      <vt:lpstr>Qualitative Data: Major Themes</vt:lpstr>
      <vt:lpstr>Summary &amp; Recommendations What can be done to address/support key findings?</vt:lpstr>
      <vt:lpstr>Next Steps How will the DMC initiative be sustained? </vt:lpstr>
      <vt:lpstr>Final Thoughts  What should the JJAG know about the process? </vt:lpstr>
    </vt:vector>
  </TitlesOfParts>
  <Company>NYS Division of Criminal Justice Services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DCJS User</dc:creator>
  <cp:lastModifiedBy>DCJS User</cp:lastModifiedBy>
  <cp:revision>78</cp:revision>
  <dcterms:created xsi:type="dcterms:W3CDTF">2011-06-14T01:05:54Z</dcterms:created>
  <dcterms:modified xsi:type="dcterms:W3CDTF">2011-12-20T20:42:36Z</dcterms:modified>
</cp:coreProperties>
</file>