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20" r:id="rId3"/>
    <p:sldId id="304" r:id="rId4"/>
    <p:sldId id="308" r:id="rId5"/>
    <p:sldId id="307" r:id="rId6"/>
    <p:sldId id="300" r:id="rId7"/>
    <p:sldId id="309" r:id="rId8"/>
    <p:sldId id="296" r:id="rId9"/>
    <p:sldId id="310" r:id="rId10"/>
    <p:sldId id="299" r:id="rId11"/>
    <p:sldId id="311" r:id="rId12"/>
    <p:sldId id="295" r:id="rId13"/>
    <p:sldId id="312" r:id="rId14"/>
    <p:sldId id="313" r:id="rId15"/>
    <p:sldId id="301" r:id="rId16"/>
    <p:sldId id="314" r:id="rId17"/>
    <p:sldId id="316" r:id="rId18"/>
    <p:sldId id="315" r:id="rId19"/>
    <p:sldId id="303" r:id="rId20"/>
    <p:sldId id="318" r:id="rId21"/>
    <p:sldId id="319" r:id="rId22"/>
    <p:sldId id="273" r:id="rId23"/>
    <p:sldId id="317" r:id="rId24"/>
    <p:sldId id="283" r:id="rId25"/>
    <p:sldId id="305" r:id="rId26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0000"/>
    <a:srgbClr val="CC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4684" autoAdjust="0"/>
  </p:normalViewPr>
  <p:slideViewPr>
    <p:cSldViewPr>
      <p:cViewPr>
        <p:scale>
          <a:sx n="62" d="100"/>
          <a:sy n="62" d="100"/>
        </p:scale>
        <p:origin x="-1020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6762"/>
    </p:cViewPr>
  </p:sorterViewPr>
  <p:notesViewPr>
    <p:cSldViewPr>
      <p:cViewPr>
        <p:scale>
          <a:sx n="100" d="100"/>
          <a:sy n="100" d="100"/>
        </p:scale>
        <p:origin x="-150" y="750"/>
      </p:cViewPr>
      <p:guideLst>
        <p:guide orient="horz" pos="2911"/>
        <p:guide pos="219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/>
          <a:lstStyle>
            <a:lvl1pPr algn="r">
              <a:defRPr sz="1200"/>
            </a:lvl1pPr>
          </a:lstStyle>
          <a:p>
            <a:fld id="{DF96CE44-D9C9-4F35-B55A-F9691180F656}" type="datetimeFigureOut">
              <a:rPr lang="en-US" smtClean="0"/>
              <a:pPr/>
              <a:t>12/20/2011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194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777194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 anchor="b"/>
          <a:lstStyle>
            <a:lvl1pPr algn="r">
              <a:defRPr sz="1200"/>
            </a:lvl1pPr>
          </a:lstStyle>
          <a:p>
            <a:fld id="{7EA8C157-9CA6-4A98-84FF-26E9637BA5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4873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984F10D-52FC-41D7-9173-FFD6D4D36869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8038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4" tIns="46268" rIns="92534" bIns="46268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9399"/>
            <a:ext cx="5563870" cy="4158377"/>
          </a:xfrm>
          <a:prstGeom prst="rect">
            <a:avLst/>
          </a:prstGeom>
        </p:spPr>
        <p:txBody>
          <a:bodyPr vert="horz" lIns="92534" tIns="46268" rIns="92534" bIns="4626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4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4"/>
            <a:ext cx="3013763" cy="462042"/>
          </a:xfrm>
          <a:prstGeom prst="rect">
            <a:avLst/>
          </a:prstGeom>
        </p:spPr>
        <p:txBody>
          <a:bodyPr vert="horz" lIns="92534" tIns="46268" rIns="92534" bIns="4626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022C356-C888-402B-9968-B16B83D3E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187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6667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794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2449A9-6347-40B4-B368-8085091A01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5597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D1A7F1-97BA-40A6-8D38-FE3D505DCB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4947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8400" y="701675"/>
            <a:ext cx="4618038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8071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2C356-C888-402B-9968-B16B83D3E7A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104FE-BE3E-44AB-B2FF-256A2F9C85C7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65385-7BF6-4914-83FC-12F9E2354E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28832-A90E-4FE4-94B1-618C4BC568A4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05724-AF62-45F0-8398-4D3C15FB32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2FD6A-3712-4BA5-B23B-10B877D5D229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CEEED-8263-4175-8DE2-39D0E9E926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D3CF2-E622-4800-909A-2E1D5DB8F7FE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4DF74-CE0A-4CC1-97F8-34BC51C689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DC63E-EF14-46C1-98C7-23EDC43AACFC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1A87F-6600-48D0-AC11-BDAFB70836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C2693-B8CF-4473-8E01-B137B34F3CE6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AABEB-0807-47C5-B37F-7C037A88FC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4EDFB-7CD4-446E-8143-DECB6AA1E10D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2D2B4-857A-474C-8AED-2D8006FC38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00BAB-2458-424C-80A8-7A0EAF8047DF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E2A99-96AD-4228-A0BD-3221F12B64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286F5-883F-44C7-8477-5DB6BB4EEB36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D859E-FC0E-49AB-BF12-601756EBC7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D648D-6C0F-4607-B077-DFFC231765F0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D08A5-302A-46FD-A835-3F40B714F6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A7984-23DB-4C46-AC1B-E2EB4917047E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4C0AD-B628-4A0B-82B6-15D3B922A2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3C2C0C-1023-4DF1-8670-718B1A8E0EC4}" type="datetimeFigureOut">
              <a:rPr lang="en-US"/>
              <a:pPr>
                <a:defRPr/>
              </a:pPr>
              <a:t>12/20/2011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668C97-85FD-4F84-ABD0-8ABDF61C15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b="1" dirty="0" smtClean="0"/>
              <a:t>Monroe County’s</a:t>
            </a:r>
            <a:br>
              <a:rPr lang="en-US" b="1" dirty="0" smtClean="0"/>
            </a:br>
            <a:r>
              <a:rPr lang="en-US" b="1" dirty="0" smtClean="0"/>
              <a:t>DMC Final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8143" y="533400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/>
              <a:t>December 13, 2011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6800" y="27432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14814" y="2750457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Monroe County Probation 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Leslie S. Barnes, Deputy Chief Probation Officer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Anne Goewey, Probation Supervisor</a:t>
            </a: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Hattie M. Henderson, DMC </a:t>
            </a:r>
            <a:r>
              <a:rPr lang="en-US" sz="2400" b="1" dirty="0" smtClean="0">
                <a:solidFill>
                  <a:srgbClr val="FFC000"/>
                </a:solidFill>
              </a:rPr>
              <a:t>Coordinator</a:t>
            </a:r>
          </a:p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endParaRPr lang="en-US" sz="2400" b="1" dirty="0" smtClean="0">
              <a:solidFill>
                <a:srgbClr val="FFC000"/>
              </a:solidFill>
            </a:endParaRPr>
          </a:p>
          <a:p>
            <a:pPr algn="ctr"/>
            <a:endParaRPr lang="en-US" sz="2400" b="1" dirty="0">
              <a:solidFill>
                <a:srgbClr val="FFC000"/>
              </a:solidFill>
            </a:endParaRPr>
          </a:p>
          <a:p>
            <a:pPr algn="ctr"/>
            <a:endParaRPr lang="en-US" sz="2400" b="1" dirty="0" smtClean="0">
              <a:solidFill>
                <a:srgbClr val="FFC000"/>
              </a:solidFill>
            </a:endParaRPr>
          </a:p>
          <a:p>
            <a:pPr algn="ctr"/>
            <a:endParaRPr lang="en-US" dirty="0" smtClean="0">
              <a:solidFill>
                <a:srgbClr val="FFC000"/>
              </a:solidFill>
            </a:endParaRP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79512"/>
            <a:ext cx="114300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Juvenile Justice System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Arresting Agencies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Detention/Appearance Tickets 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Probation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Family Court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Juvenile Prosecutor’s Office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69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5334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Local Juvenile Justice System Basics</a:t>
            </a:r>
            <a:br>
              <a:rPr lang="en-US" sz="4000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What are the key components of the system?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295400"/>
            <a:ext cx="8401050" cy="5562600"/>
          </a:xfrm>
        </p:spPr>
        <p:txBody>
          <a:bodyPr/>
          <a:lstStyle/>
          <a:p>
            <a:r>
              <a:rPr lang="en-US" dirty="0" smtClean="0"/>
              <a:t>Monroe County Probation Family Service Division (FSD) Overview: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</a:rPr>
              <a:t>Family Access and Connection Team (Fact)</a:t>
            </a:r>
            <a:r>
              <a:rPr lang="en-US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b="1" dirty="0"/>
              <a:t>(pre-diversion PINS)</a:t>
            </a:r>
          </a:p>
          <a:p>
            <a:pPr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Intake/Diversio</a:t>
            </a:r>
            <a:r>
              <a:rPr lang="en-US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dirty="0" smtClean="0"/>
              <a:t> </a:t>
            </a:r>
            <a:r>
              <a:rPr lang="en-US" b="1" dirty="0"/>
              <a:t>(non-adj. PINS/JD’s)</a:t>
            </a:r>
          </a:p>
          <a:p>
            <a:pPr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PDI’s</a:t>
            </a:r>
            <a:r>
              <a:rPr lang="en-US" dirty="0" smtClean="0"/>
              <a:t> </a:t>
            </a:r>
            <a:r>
              <a:rPr lang="en-US" b="1" dirty="0"/>
              <a:t>(Pre-Dispositional Investigations)</a:t>
            </a:r>
          </a:p>
          <a:p>
            <a:pPr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General Supervision</a:t>
            </a: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Family </a:t>
            </a:r>
            <a:r>
              <a:rPr lang="en-US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Court Liaison and ATD Officers</a:t>
            </a:r>
            <a:r>
              <a:rPr lang="en-US" u="sng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-</a:t>
            </a:r>
            <a:r>
              <a:rPr lang="en-US" dirty="0"/>
              <a:t> </a:t>
            </a:r>
            <a:r>
              <a:rPr lang="en-US" b="1" dirty="0"/>
              <a:t>HOJ</a:t>
            </a:r>
            <a:endParaRPr lang="en-US" b="1" u="sng" dirty="0"/>
          </a:p>
          <a:p>
            <a:pPr>
              <a:lnSpc>
                <a:spcPct val="90000"/>
              </a:lnSpc>
              <a:defRPr/>
            </a:pPr>
            <a:r>
              <a:rPr lang="en-US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Intensive supervision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13716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Monroe County Population</a:t>
            </a:r>
            <a:br>
              <a:rPr lang="en-US" dirty="0"/>
            </a:br>
            <a:r>
              <a:rPr lang="en-US" dirty="0"/>
              <a:t>(2009 USCB)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Population: 733.703</a:t>
            </a:r>
          </a:p>
          <a:p>
            <a:r>
              <a:rPr lang="en-US" dirty="0"/>
              <a:t>Race/Ethnicity</a:t>
            </a:r>
          </a:p>
          <a:p>
            <a:r>
              <a:rPr lang="en-US" dirty="0"/>
              <a:t>81% White</a:t>
            </a:r>
          </a:p>
          <a:p>
            <a:r>
              <a:rPr lang="en-US" dirty="0"/>
              <a:t>14% Black:</a:t>
            </a:r>
          </a:p>
          <a:p>
            <a:r>
              <a:rPr lang="en-US" dirty="0"/>
              <a:t>6% Hispanic Origin 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8105" y="2822575"/>
            <a:ext cx="4876800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33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Number of Youth In Monroe County (ages 10-17); 80,125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1" y="1752600"/>
            <a:ext cx="5257800" cy="4677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200" y="1752600"/>
            <a:ext cx="358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African American 17,914</a:t>
            </a:r>
          </a:p>
          <a:p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American </a:t>
            </a:r>
            <a:r>
              <a:rPr lang="en-US" sz="2400" dirty="0"/>
              <a:t>Indian 352  </a:t>
            </a:r>
          </a:p>
          <a:p>
            <a:endParaRPr lang="en-US" sz="2400" dirty="0" smtClean="0"/>
          </a:p>
          <a:p>
            <a:r>
              <a:rPr lang="en-US" sz="2400" dirty="0" smtClean="0"/>
              <a:t>Asian </a:t>
            </a:r>
            <a:r>
              <a:rPr lang="en-US" sz="2400" dirty="0"/>
              <a:t>Indian 2,289</a:t>
            </a:r>
          </a:p>
          <a:p>
            <a:endParaRPr lang="en-US" sz="2400" dirty="0" smtClean="0"/>
          </a:p>
          <a:p>
            <a:r>
              <a:rPr lang="en-US" sz="2400" dirty="0" smtClean="0"/>
              <a:t>Caucasian </a:t>
            </a:r>
            <a:r>
              <a:rPr lang="en-US" sz="2400" dirty="0"/>
              <a:t>59,570</a:t>
            </a:r>
          </a:p>
          <a:p>
            <a:endParaRPr lang="en-US" sz="2400" dirty="0" smtClean="0"/>
          </a:p>
          <a:p>
            <a:r>
              <a:rPr lang="en-US" sz="2400" dirty="0" smtClean="0"/>
              <a:t>Latino/Hispanic </a:t>
            </a:r>
            <a:r>
              <a:rPr lang="en-US" sz="2400" dirty="0"/>
              <a:t>7,065* </a:t>
            </a:r>
          </a:p>
          <a:p>
            <a:endParaRPr lang="en-US" sz="2400" dirty="0" smtClean="0"/>
          </a:p>
          <a:p>
            <a:r>
              <a:rPr lang="en-US" sz="2400" dirty="0" smtClean="0"/>
              <a:t>Includes </a:t>
            </a:r>
            <a:r>
              <a:rPr lang="en-US" sz="2400" dirty="0"/>
              <a:t>17 year olds in numbers</a:t>
            </a:r>
          </a:p>
        </p:txBody>
      </p:sp>
    </p:spTree>
    <p:extLst>
      <p:ext uri="{BB962C8B-B14F-4D97-AF65-F5344CB8AC3E}">
        <p14:creationId xmlns:p14="http://schemas.microsoft.com/office/powerpoint/2010/main" xmlns="" val="76172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lang="en-US" sz="4000" b="1" dirty="0" smtClean="0"/>
              <a:t>Overview of Local DMC Problem</a:t>
            </a:r>
            <a:br>
              <a:rPr lang="en-US" sz="4000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What does the issue look like within this jurisdiction?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b="1" dirty="0" smtClean="0">
                <a:solidFill>
                  <a:srgbClr val="FFC000"/>
                </a:solidFill>
              </a:rPr>
              <a:t/>
            </a:r>
            <a:br>
              <a:rPr lang="en-US" b="1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Black youth comprise 21% youth population age 10 -16, but represented 58% of arrests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Black youth made up 76% of detention admissions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Black youth were 5 times more likely than whites to be arrested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Black youth were 20 times more likely to be admitted to secure detention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6800" y="1676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4000" u="sng" dirty="0" smtClean="0"/>
              <a:t>Overview of DMC in Monroe County</a:t>
            </a:r>
            <a:br>
              <a:rPr lang="en-US" sz="4000" u="sng" dirty="0" smtClean="0"/>
            </a:br>
            <a:r>
              <a:rPr lang="en-US" sz="4000" u="sng" dirty="0" smtClean="0"/>
              <a:t>2010 Secure Detention Admissions</a:t>
            </a:r>
            <a:br>
              <a:rPr lang="en-US" sz="4000" u="sng" dirty="0" smtClean="0"/>
            </a:br>
            <a:endParaRPr lang="en-US" sz="4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				White </a:t>
            </a:r>
            <a:r>
              <a:rPr lang="en-US" sz="1800" dirty="0"/>
              <a:t>	</a:t>
            </a:r>
            <a:r>
              <a:rPr lang="en-US" sz="1800" b="1" dirty="0"/>
              <a:t>Black </a:t>
            </a:r>
            <a:r>
              <a:rPr lang="en-US" sz="1800" dirty="0"/>
              <a:t>	</a:t>
            </a:r>
            <a:r>
              <a:rPr lang="en-US" sz="1800" b="1" dirty="0"/>
              <a:t>Latino </a:t>
            </a:r>
            <a:r>
              <a:rPr lang="en-US" sz="1800" dirty="0"/>
              <a:t>	</a:t>
            </a:r>
            <a:r>
              <a:rPr lang="en-US" sz="1800" b="1" dirty="0" smtClean="0"/>
              <a:t>Other </a:t>
            </a:r>
            <a:r>
              <a:rPr lang="en-US" sz="1800" dirty="0"/>
              <a:t>	</a:t>
            </a:r>
            <a:r>
              <a:rPr lang="en-US" sz="1800" b="1" dirty="0"/>
              <a:t>Total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b="1" dirty="0"/>
              <a:t>Youth Population (10-16) </a:t>
            </a:r>
            <a:r>
              <a:rPr lang="en-US" sz="1800" dirty="0"/>
              <a:t>	</a:t>
            </a:r>
            <a:r>
              <a:rPr lang="en-US" sz="1800" dirty="0" smtClean="0"/>
              <a:t>	</a:t>
            </a:r>
            <a:r>
              <a:rPr lang="en-US" sz="1800" b="1" dirty="0" smtClean="0"/>
              <a:t>44874 </a:t>
            </a:r>
            <a:r>
              <a:rPr lang="en-US" sz="1800" dirty="0"/>
              <a:t>	</a:t>
            </a:r>
            <a:r>
              <a:rPr lang="en-US" sz="1800" b="1" dirty="0"/>
              <a:t>14313 </a:t>
            </a:r>
            <a:r>
              <a:rPr lang="en-US" sz="1800" dirty="0"/>
              <a:t>	</a:t>
            </a:r>
            <a:r>
              <a:rPr lang="en-US" sz="1800" b="1" dirty="0"/>
              <a:t>6477 </a:t>
            </a:r>
            <a:r>
              <a:rPr lang="en-US" sz="1800" dirty="0"/>
              <a:t>	</a:t>
            </a:r>
            <a:r>
              <a:rPr lang="en-US" sz="1800" b="1" dirty="0"/>
              <a:t>2092 </a:t>
            </a:r>
            <a:r>
              <a:rPr lang="en-US" sz="1800" dirty="0"/>
              <a:t>	</a:t>
            </a:r>
            <a:r>
              <a:rPr lang="en-US" sz="1800" b="1" dirty="0"/>
              <a:t>67756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Percent of Youth Population 	</a:t>
            </a:r>
            <a:r>
              <a:rPr lang="en-US" sz="1800" dirty="0" smtClean="0"/>
              <a:t>	</a:t>
            </a:r>
            <a:r>
              <a:rPr lang="en-US" sz="1800" i="1" dirty="0" smtClean="0"/>
              <a:t>66</a:t>
            </a:r>
            <a:r>
              <a:rPr lang="en-US" sz="1800" i="1" dirty="0"/>
              <a:t>% </a:t>
            </a:r>
            <a:r>
              <a:rPr lang="en-US" sz="1800" dirty="0"/>
              <a:t>	</a:t>
            </a:r>
            <a:r>
              <a:rPr lang="en-US" sz="1800" i="1" dirty="0"/>
              <a:t>21% </a:t>
            </a:r>
            <a:r>
              <a:rPr lang="en-US" sz="1800" dirty="0"/>
              <a:t>	</a:t>
            </a:r>
            <a:r>
              <a:rPr lang="en-US" sz="1800" i="1" dirty="0"/>
              <a:t>10% </a:t>
            </a:r>
            <a:r>
              <a:rPr lang="en-US" sz="1800" dirty="0"/>
              <a:t>	</a:t>
            </a:r>
            <a:r>
              <a:rPr lang="en-US" sz="1800" i="1" dirty="0"/>
              <a:t>3% </a:t>
            </a:r>
            <a:r>
              <a:rPr lang="en-US" sz="1800" dirty="0"/>
              <a:t>	</a:t>
            </a:r>
            <a:r>
              <a:rPr lang="en-US" sz="1800" i="1" dirty="0"/>
              <a:t>100%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Arrests 	</a:t>
            </a:r>
            <a:r>
              <a:rPr lang="en-US" sz="1800" dirty="0" smtClean="0"/>
              <a:t>			</a:t>
            </a:r>
            <a:r>
              <a:rPr lang="en-US" sz="1800" b="1" dirty="0" smtClean="0"/>
              <a:t>267 </a:t>
            </a:r>
            <a:r>
              <a:rPr lang="en-US" sz="1800" dirty="0"/>
              <a:t>	</a:t>
            </a:r>
            <a:r>
              <a:rPr lang="en-US" sz="1800" b="1" dirty="0"/>
              <a:t>439 </a:t>
            </a:r>
            <a:r>
              <a:rPr lang="en-US" sz="1800" dirty="0"/>
              <a:t>	</a:t>
            </a:r>
            <a:r>
              <a:rPr lang="en-US" sz="1800" b="1" dirty="0"/>
              <a:t>9 </a:t>
            </a:r>
            <a:r>
              <a:rPr lang="en-US" sz="1800" dirty="0"/>
              <a:t>	</a:t>
            </a:r>
            <a:r>
              <a:rPr lang="en-US" sz="1800" b="1" dirty="0"/>
              <a:t>40 </a:t>
            </a:r>
            <a:r>
              <a:rPr lang="en-US" sz="1800" dirty="0"/>
              <a:t>	</a:t>
            </a:r>
            <a:r>
              <a:rPr lang="en-US" sz="1800" b="1" dirty="0"/>
              <a:t>755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Percent of Arrested Youth 	</a:t>
            </a:r>
            <a:r>
              <a:rPr lang="en-US" sz="1800" dirty="0" smtClean="0"/>
              <a:t>	</a:t>
            </a:r>
            <a:r>
              <a:rPr lang="en-US" sz="1800" i="1" dirty="0" smtClean="0"/>
              <a:t>35</a:t>
            </a:r>
            <a:r>
              <a:rPr lang="en-US" sz="1800" i="1" dirty="0"/>
              <a:t>% </a:t>
            </a:r>
            <a:r>
              <a:rPr lang="en-US" sz="1800" dirty="0"/>
              <a:t>	</a:t>
            </a:r>
            <a:r>
              <a:rPr lang="en-US" sz="1800" i="1" dirty="0"/>
              <a:t>58% </a:t>
            </a:r>
            <a:r>
              <a:rPr lang="en-US" sz="1800" dirty="0"/>
              <a:t>	</a:t>
            </a:r>
            <a:r>
              <a:rPr lang="en-US" sz="1800" i="1" dirty="0"/>
              <a:t>1% </a:t>
            </a:r>
            <a:r>
              <a:rPr lang="en-US" sz="1800" dirty="0"/>
              <a:t>	</a:t>
            </a:r>
            <a:r>
              <a:rPr lang="en-US" sz="1800" i="1" dirty="0"/>
              <a:t>5% </a:t>
            </a:r>
            <a:r>
              <a:rPr lang="en-US" sz="1800" dirty="0"/>
              <a:t>	</a:t>
            </a:r>
            <a:r>
              <a:rPr lang="en-US" sz="1800" i="1" dirty="0"/>
              <a:t>100%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Rate per 1000 Youth in Population 	</a:t>
            </a:r>
            <a:r>
              <a:rPr lang="en-US" sz="1800" b="1" i="1" dirty="0">
                <a:solidFill>
                  <a:srgbClr val="FF9900"/>
                </a:solidFill>
              </a:rPr>
              <a:t>5.9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30.7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1.4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19.1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1.4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b="1" dirty="0"/>
              <a:t>Admissions </a:t>
            </a:r>
            <a:r>
              <a:rPr lang="en-US" sz="1800" dirty="0"/>
              <a:t>	</a:t>
            </a:r>
            <a:r>
              <a:rPr lang="en-US" sz="1800" dirty="0" smtClean="0"/>
              <a:t>		</a:t>
            </a:r>
            <a:r>
              <a:rPr lang="en-US" sz="1800" b="1" dirty="0" smtClean="0"/>
              <a:t>78 </a:t>
            </a:r>
            <a:r>
              <a:rPr lang="en-US" sz="1800" dirty="0"/>
              <a:t>	</a:t>
            </a:r>
            <a:r>
              <a:rPr lang="en-US" sz="1800" b="1" dirty="0"/>
              <a:t>489 </a:t>
            </a:r>
            <a:r>
              <a:rPr lang="en-US" sz="1800" dirty="0"/>
              <a:t>	</a:t>
            </a:r>
            <a:r>
              <a:rPr lang="en-US" sz="1800" b="1" dirty="0"/>
              <a:t>53 </a:t>
            </a:r>
            <a:r>
              <a:rPr lang="en-US" sz="1800" dirty="0"/>
              <a:t>	</a:t>
            </a:r>
            <a:r>
              <a:rPr lang="en-US" sz="1800" b="1" dirty="0"/>
              <a:t>25 </a:t>
            </a:r>
            <a:r>
              <a:rPr lang="en-US" sz="1800" dirty="0"/>
              <a:t>	</a:t>
            </a:r>
            <a:r>
              <a:rPr lang="en-US" sz="1800" b="1" dirty="0"/>
              <a:t>645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Percent of Admitted Youth 	</a:t>
            </a:r>
            <a:r>
              <a:rPr lang="en-US" sz="1800" dirty="0" smtClean="0"/>
              <a:t>	</a:t>
            </a:r>
            <a:r>
              <a:rPr lang="en-US" sz="1800" b="1" i="1" dirty="0" smtClean="0">
                <a:solidFill>
                  <a:srgbClr val="FF9900"/>
                </a:solidFill>
              </a:rPr>
              <a:t>12</a:t>
            </a:r>
            <a:r>
              <a:rPr lang="en-US" sz="1800" b="1" i="1" dirty="0">
                <a:solidFill>
                  <a:srgbClr val="FF9900"/>
                </a:solidFill>
              </a:rPr>
              <a:t>%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76%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8%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4% </a:t>
            </a:r>
            <a:r>
              <a:rPr lang="en-US" sz="1800" b="1" dirty="0">
                <a:solidFill>
                  <a:srgbClr val="FF9900"/>
                </a:solidFill>
              </a:rPr>
              <a:t>	</a:t>
            </a:r>
            <a:r>
              <a:rPr lang="en-US" sz="1800" b="1" i="1" dirty="0">
                <a:solidFill>
                  <a:srgbClr val="FF9900"/>
                </a:solidFill>
              </a:rPr>
              <a:t>100% 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Rate per 1000 Youth in Population 	1.7 	34.2 	8.2 	8.2 	</a:t>
            </a:r>
            <a:r>
              <a:rPr lang="en-US" sz="1800" dirty="0" smtClean="0"/>
              <a:t>8.2 </a:t>
            </a:r>
            <a:r>
              <a:rPr lang="en-US" sz="1800" dirty="0"/>
              <a:t>	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84666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066800" y="1676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838200" y="457200"/>
            <a:ext cx="7543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</a:rPr>
              <a:t>  Project Goals </a:t>
            </a:r>
            <a:endParaRPr lang="en-US" sz="4000" b="1" dirty="0">
              <a:latin typeface="Calibri" pitchFamily="34" charset="0"/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  <a:latin typeface="Calibri" pitchFamily="34" charset="0"/>
              </a:rPr>
              <a:t>What </a:t>
            </a:r>
            <a:r>
              <a:rPr lang="en-US" sz="2800" b="1" dirty="0" smtClean="0">
                <a:solidFill>
                  <a:srgbClr val="FFC000"/>
                </a:solidFill>
                <a:latin typeface="Calibri" pitchFamily="34" charset="0"/>
              </a:rPr>
              <a:t>were we </a:t>
            </a:r>
            <a:r>
              <a:rPr lang="en-US" sz="2800" b="1" dirty="0">
                <a:solidFill>
                  <a:srgbClr val="FFC000"/>
                </a:solidFill>
                <a:latin typeface="Calibri" pitchFamily="34" charset="0"/>
              </a:rPr>
              <a:t>hoping to do?</a:t>
            </a:r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152400" y="2791507"/>
            <a:ext cx="86868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buFontTx/>
              <a:buChar char="•"/>
              <a:tabLst>
                <a:tab pos="685800" algn="l"/>
              </a:tabLst>
            </a:pPr>
            <a:endParaRPr lang="en-US" sz="2800" dirty="0">
              <a:latin typeface="Calibri" pitchFamily="34" charset="0"/>
            </a:endParaRPr>
          </a:p>
          <a:p>
            <a:pPr algn="just">
              <a:tabLst>
                <a:tab pos="685800" algn="l"/>
              </a:tabLst>
            </a:pPr>
            <a:endParaRPr lang="en-US" sz="2800" dirty="0">
              <a:latin typeface="Calibri" pitchFamily="34" charset="0"/>
            </a:endParaRPr>
          </a:p>
          <a:p>
            <a:pPr algn="just">
              <a:tabLst>
                <a:tab pos="685800" algn="l"/>
              </a:tabLst>
            </a:pPr>
            <a:endParaRPr lang="en-US" sz="2400" dirty="0">
              <a:latin typeface="Calibri" pitchFamily="34" charset="0"/>
            </a:endParaRPr>
          </a:p>
          <a:p>
            <a:pPr algn="just">
              <a:buFontTx/>
              <a:buChar char="•"/>
              <a:tabLst>
                <a:tab pos="685800" algn="l"/>
              </a:tabLst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Bring Recognition to Disparities </a:t>
            </a:r>
            <a:r>
              <a:rPr lang="en-US" dirty="0"/>
              <a:t>In </a:t>
            </a:r>
            <a:r>
              <a:rPr lang="en-US" dirty="0" smtClean="0"/>
              <a:t>JJ &amp; CW</a:t>
            </a:r>
            <a:endParaRPr lang="en-US" dirty="0"/>
          </a:p>
          <a:p>
            <a:r>
              <a:rPr lang="en-US" dirty="0" smtClean="0"/>
              <a:t>Obtain Accurate Local Data</a:t>
            </a:r>
            <a:endParaRPr lang="en-US" dirty="0"/>
          </a:p>
          <a:p>
            <a:r>
              <a:rPr lang="en-US" dirty="0"/>
              <a:t>Partnership with a committee of local </a:t>
            </a:r>
            <a:r>
              <a:rPr lang="en-US" dirty="0" smtClean="0"/>
              <a:t>stakeholders to Formulating </a:t>
            </a:r>
            <a:r>
              <a:rPr lang="en-US" dirty="0"/>
              <a:t>Strategies </a:t>
            </a:r>
          </a:p>
          <a:p>
            <a:r>
              <a:rPr lang="en-US" dirty="0" smtClean="0"/>
              <a:t>To work with Burns Institute to Develop </a:t>
            </a:r>
            <a:r>
              <a:rPr lang="en-US" dirty="0"/>
              <a:t>a Comprehensive Strategic Plan to Improve and Eliminate Racial and Ethnic </a:t>
            </a:r>
            <a:r>
              <a:rPr lang="en-US" dirty="0" smtClean="0"/>
              <a:t>Disparities </a:t>
            </a:r>
            <a:endParaRPr lang="en-US" dirty="0"/>
          </a:p>
          <a:p>
            <a:r>
              <a:rPr lang="en-US" dirty="0"/>
              <a:t>Incorporating the voices of youth and families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Project Goals (cont.)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DMC/DMR cross systems collaboration (DHS)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DMC/DMR Work group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Strategy Team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Identify a Target Population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Connecting ATD with DMC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Moving in a parallel directions with DHS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Providing Fair and Equal Treatment to </a:t>
            </a:r>
            <a:r>
              <a:rPr lang="en-US" dirty="0" smtClean="0"/>
              <a:t>ALL Youth and Families</a:t>
            </a:r>
            <a:endParaRPr lang="en-US" dirty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62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 Grant Supported Activities </a:t>
            </a:r>
            <a:br>
              <a:rPr lang="en-US" sz="4000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How were JJ Formula Funds used?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r>
              <a:rPr lang="en-US" dirty="0" smtClean="0"/>
              <a:t>Full time DMC Coordinator</a:t>
            </a:r>
          </a:p>
          <a:p>
            <a:r>
              <a:rPr lang="en-US" dirty="0" smtClean="0"/>
              <a:t>Attended DMC Conference Sponsored by Black Administrators in Child Welfare </a:t>
            </a:r>
          </a:p>
          <a:p>
            <a:r>
              <a:rPr lang="en-US" dirty="0" smtClean="0"/>
              <a:t>Focus groups</a:t>
            </a:r>
          </a:p>
          <a:p>
            <a:pPr lvl="1"/>
            <a:r>
              <a:rPr lang="en-US" dirty="0" smtClean="0"/>
              <a:t>Food</a:t>
            </a:r>
          </a:p>
          <a:p>
            <a:pPr lvl="1"/>
            <a:r>
              <a:rPr lang="en-US" dirty="0" smtClean="0"/>
              <a:t>Gift cards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143000" y="18288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Other DMC Related Activities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Attendance at Community Conferences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	Disparities in Health Care</a:t>
            </a:r>
          </a:p>
          <a:p>
            <a:r>
              <a:rPr lang="en-US" dirty="0"/>
              <a:t>	</a:t>
            </a:r>
            <a:r>
              <a:rPr lang="en-US" dirty="0" smtClean="0"/>
              <a:t>Rochester Black Boys and Men's 	Symposium Rochester City School District</a:t>
            </a:r>
          </a:p>
          <a:p>
            <a:r>
              <a:rPr lang="en-US" dirty="0"/>
              <a:t>	</a:t>
            </a:r>
            <a:r>
              <a:rPr lang="en-US" dirty="0" smtClean="0"/>
              <a:t>DMR Casey Family Foundation Training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    Institutional Analysis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   Literature Review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Group Presentations &amp; Individual Contact </a:t>
            </a:r>
            <a:r>
              <a:rPr lang="en-US" dirty="0"/>
              <a:t>W</a:t>
            </a:r>
            <a:r>
              <a:rPr lang="en-US" dirty="0" smtClean="0"/>
              <a:t>ith Stakeholders , Youth and Families 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197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/>
              <a:t>Local DMC Workgroup</a:t>
            </a:r>
            <a:br>
              <a:rPr lang="en-US" sz="4000" b="1" dirty="0" smtClean="0"/>
            </a:br>
            <a:r>
              <a:rPr lang="en-US" sz="3100" b="1" dirty="0" smtClean="0">
                <a:solidFill>
                  <a:srgbClr val="FFC000"/>
                </a:solidFill>
              </a:rPr>
              <a:t>What structural framework supported the work?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Planning Committee was to act in an advisory capacity and was comprised of:</a:t>
            </a:r>
          </a:p>
          <a:p>
            <a:pPr lvl="1"/>
            <a:r>
              <a:rPr lang="en-US" dirty="0" smtClean="0"/>
              <a:t>Chief Probation Officer</a:t>
            </a:r>
          </a:p>
          <a:p>
            <a:pPr lvl="1"/>
            <a:r>
              <a:rPr lang="en-US" dirty="0" smtClean="0"/>
              <a:t>Director of Child &amp; Family Services (DHS)</a:t>
            </a:r>
          </a:p>
          <a:p>
            <a:pPr lvl="1"/>
            <a:r>
              <a:rPr lang="en-US" dirty="0" smtClean="0"/>
              <a:t>Deputy Chief Probation Officer</a:t>
            </a:r>
          </a:p>
          <a:p>
            <a:pPr lvl="1"/>
            <a:r>
              <a:rPr lang="en-US" dirty="0" smtClean="0"/>
              <a:t>DHS Administrators</a:t>
            </a:r>
          </a:p>
          <a:p>
            <a:pPr lvl="1"/>
            <a:r>
              <a:rPr lang="en-US" dirty="0" smtClean="0"/>
              <a:t>Probation Supervisor</a:t>
            </a:r>
          </a:p>
          <a:p>
            <a:pPr lvl="1"/>
            <a:r>
              <a:rPr lang="en-US" dirty="0" smtClean="0"/>
              <a:t>Local DMC Coordinator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066800" y="16002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304800" y="2209800"/>
            <a:ext cx="84582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2800" dirty="0" smtClean="0">
              <a:latin typeface="Calibri" pitchFamily="34" charset="0"/>
            </a:endParaRPr>
          </a:p>
          <a:p>
            <a:pPr algn="just"/>
            <a:endParaRPr lang="en-US" sz="2800" dirty="0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en-U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Local DMC Workgroup (cont.)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DMC/DMR Strategy Team consisted of local stakeholders from the:</a:t>
            </a:r>
          </a:p>
          <a:p>
            <a:pPr lvl="1"/>
            <a:r>
              <a:rPr lang="en-US" dirty="0" smtClean="0"/>
              <a:t>Juvenile Justice Council</a:t>
            </a:r>
          </a:p>
          <a:p>
            <a:pPr lvl="1"/>
            <a:r>
              <a:rPr lang="en-US" dirty="0" smtClean="0"/>
              <a:t>DHS</a:t>
            </a:r>
          </a:p>
          <a:p>
            <a:pPr lvl="1"/>
            <a:r>
              <a:rPr lang="en-US" dirty="0" smtClean="0"/>
              <a:t>Law Enforcement</a:t>
            </a:r>
          </a:p>
          <a:p>
            <a:pPr lvl="1"/>
            <a:r>
              <a:rPr lang="en-US" dirty="0" smtClean="0"/>
              <a:t>School Personnel</a:t>
            </a:r>
          </a:p>
          <a:p>
            <a:pPr lvl="1"/>
            <a:r>
              <a:rPr lang="en-US" dirty="0" smtClean="0"/>
              <a:t>Family Court Staff including a Family Court Judge</a:t>
            </a:r>
          </a:p>
          <a:p>
            <a:pPr lvl="1"/>
            <a:r>
              <a:rPr lang="en-US" dirty="0" smtClean="0"/>
              <a:t>Faith Based community</a:t>
            </a:r>
          </a:p>
          <a:p>
            <a:pPr lvl="1"/>
            <a:r>
              <a:rPr lang="en-US" dirty="0" smtClean="0"/>
              <a:t>A parent</a:t>
            </a:r>
          </a:p>
          <a:p>
            <a:pPr lvl="1"/>
            <a:r>
              <a:rPr lang="en-US" dirty="0" smtClean="0"/>
              <a:t>A Youth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868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Local DMC Workgroup (cont.)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Strategy Team Local Stakeholder </a:t>
            </a:r>
          </a:p>
          <a:p>
            <a:pPr lvl="1"/>
            <a:r>
              <a:rPr lang="en-US" dirty="0" smtClean="0"/>
              <a:t>Mental Health Staff</a:t>
            </a:r>
          </a:p>
          <a:p>
            <a:pPr lvl="1"/>
            <a:r>
              <a:rPr lang="en-US" dirty="0" smtClean="0"/>
              <a:t>Legal Aid Society (attorneys for the child)</a:t>
            </a:r>
          </a:p>
          <a:p>
            <a:pPr lvl="1"/>
            <a:r>
              <a:rPr lang="en-US" dirty="0" smtClean="0"/>
              <a:t>Juvenile Prosecutor’s Office</a:t>
            </a:r>
          </a:p>
          <a:p>
            <a:pPr lvl="1"/>
            <a:r>
              <a:rPr lang="en-US" dirty="0" smtClean="0"/>
              <a:t>Office of Children and Family Services </a:t>
            </a:r>
          </a:p>
          <a:p>
            <a:pPr marL="457200" lvl="1" indent="0">
              <a:buNone/>
            </a:pPr>
            <a:r>
              <a:rPr lang="en-US" dirty="0" smtClean="0"/>
              <a:t>Planning committee met bi-weekly</a:t>
            </a:r>
          </a:p>
          <a:p>
            <a:pPr marL="457200" lvl="1" indent="0">
              <a:buNone/>
            </a:pPr>
            <a:r>
              <a:rPr lang="en-US" dirty="0" smtClean="0"/>
              <a:t>Strategy Team met monthly</a:t>
            </a:r>
          </a:p>
          <a:p>
            <a:pPr marL="457200" lvl="1" indent="0">
              <a:buNone/>
            </a:pPr>
            <a:r>
              <a:rPr lang="en-US" dirty="0" smtClean="0"/>
              <a:t>Identified Target Population: Secure Detention led to merger with ATD Steering 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46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/>
              <a:t>Quantitative Data Analysis</a:t>
            </a:r>
            <a:br>
              <a:rPr lang="en-US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What has “digging deeper” revealed?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9100" y="1981200"/>
            <a:ext cx="8229600" cy="4525963"/>
          </a:xfrm>
        </p:spPr>
        <p:txBody>
          <a:bodyPr/>
          <a:lstStyle/>
          <a:p>
            <a:r>
              <a:rPr lang="en-US" sz="2400" dirty="0" smtClean="0"/>
              <a:t>Target Population Identified: Secure Detention</a:t>
            </a:r>
          </a:p>
          <a:p>
            <a:r>
              <a:rPr lang="en-US" sz="2400" dirty="0" smtClean="0"/>
              <a:t>DHS Detention </a:t>
            </a:r>
            <a:r>
              <a:rPr lang="en-US" sz="2400" dirty="0"/>
              <a:t>Data: Detention Admissions in </a:t>
            </a:r>
            <a:r>
              <a:rPr lang="en-US" sz="2400" dirty="0" smtClean="0"/>
              <a:t>2010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676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14812428"/>
              </p:ext>
            </p:extLst>
          </p:nvPr>
        </p:nvGraphicFramePr>
        <p:xfrm>
          <a:off x="1086492" y="2971800"/>
          <a:ext cx="60960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989"/>
                <a:gridCol w="762000"/>
                <a:gridCol w="762000"/>
                <a:gridCol w="879011"/>
                <a:gridCol w="945508"/>
                <a:gridCol w="1086492"/>
              </a:tblGrid>
              <a:tr h="137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Latino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929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Admissions 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MCFC Remands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r>
                        <a:rPr lang="en-US" baseline="0" dirty="0" smtClean="0"/>
                        <a:t> Of Admissions that are Remands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40%</a:t>
                      </a:r>
                      <a:endParaRPr lang="en-US" dirty="0"/>
                    </a:p>
                  </a:txBody>
                  <a:tcPr/>
                </a:tc>
              </a:tr>
              <a:tr h="695960">
                <a:tc>
                  <a:txBody>
                    <a:bodyPr/>
                    <a:lstStyle/>
                    <a:p>
                      <a:r>
                        <a:rPr lang="en-US" dirty="0" smtClean="0"/>
                        <a:t>Race/Ethnicity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Data Analysis (cont.)</a:t>
            </a:r>
            <a:br>
              <a:rPr lang="en-US" dirty="0" smtClean="0"/>
            </a:br>
            <a:r>
              <a:rPr lang="en-US" dirty="0" smtClean="0"/>
              <a:t>Youth Detained 1 -4 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MCFC remands and OCFS warrants constituted 57% 0f 1 – 4 admissions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35% are MCFC remands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22% are OCFS warrants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43% of 1 – 4 day admissions are Police admits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63% of  1 – 4 day admission stay 1 day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MCFC remands and Police admits comprise 78%of 1 day admissions (each are at 39%)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472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Quantitative Data Analysis (cont.)</a:t>
            </a:r>
            <a:br>
              <a:rPr lang="en-US" dirty="0" smtClean="0"/>
            </a:br>
            <a:r>
              <a:rPr lang="en-US" dirty="0" smtClean="0"/>
              <a:t>Youth with a Low RAI Score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RAI outcome Jan-Dec 2010 DHS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38320097"/>
              </p:ext>
            </p:extLst>
          </p:nvPr>
        </p:nvGraphicFramePr>
        <p:xfrm>
          <a:off x="457200" y="2362200"/>
          <a:ext cx="8458200" cy="365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1143000"/>
              </a:tblGrid>
              <a:tr h="17068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First 6 months of 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 of youth detained with RAI risk Level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38%</a:t>
                      </a:r>
                      <a:endParaRPr lang="en-US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989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Data Analysis (cont.)</a:t>
            </a:r>
            <a:br>
              <a:rPr lang="en-US" dirty="0" smtClean="0"/>
            </a:br>
            <a:r>
              <a:rPr lang="en-US" dirty="0" smtClean="0"/>
              <a:t>Youth With A Low 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Assessment Instrument (RAI)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Tool to help guide juvenile detention decisions</a:t>
            </a:r>
          </a:p>
          <a:p>
            <a:r>
              <a:rPr lang="en-US" dirty="0" smtClean="0"/>
              <a:t>RAI designed to determine youth risk of re-offending or failing to appear in court</a:t>
            </a:r>
          </a:p>
          <a:p>
            <a:r>
              <a:rPr lang="en-US" dirty="0" smtClean="0"/>
              <a:t>Further analyze the reasons for judicial use of detention</a:t>
            </a:r>
          </a:p>
          <a:p>
            <a:r>
              <a:rPr lang="en-US" dirty="0" smtClean="0"/>
              <a:t>Why youth with low RAI scores comprise almost half of admission detentions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31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/>
              <a:t>Qualitative Data Collection</a:t>
            </a:r>
            <a:br>
              <a:rPr lang="en-US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 How did the project gain qualitative information?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Groups/Youth</a:t>
            </a:r>
          </a:p>
          <a:p>
            <a:pPr lvl="1"/>
            <a:r>
              <a:rPr lang="en-US" dirty="0" smtClean="0"/>
              <a:t>Personal Safety concerns</a:t>
            </a:r>
          </a:p>
          <a:p>
            <a:pPr lvl="1"/>
            <a:r>
              <a:rPr lang="en-US" dirty="0" smtClean="0"/>
              <a:t>Easy access to drugs and guns</a:t>
            </a:r>
          </a:p>
          <a:p>
            <a:pPr lvl="1"/>
            <a:r>
              <a:rPr lang="en-US" dirty="0" smtClean="0"/>
              <a:t>Feeling of disconnection and struggle to find positive role models</a:t>
            </a:r>
          </a:p>
          <a:p>
            <a:pPr lvl="1"/>
            <a:r>
              <a:rPr lang="en-US" dirty="0" smtClean="0"/>
              <a:t>High levels of violence in the home &amp; community</a:t>
            </a:r>
          </a:p>
          <a:p>
            <a:pPr lvl="1"/>
            <a:r>
              <a:rPr lang="en-US" dirty="0" smtClean="0"/>
              <a:t>Expected to be treated badly by local police</a:t>
            </a:r>
          </a:p>
          <a:p>
            <a:pPr lvl="1"/>
            <a:r>
              <a:rPr lang="en-US" dirty="0" smtClean="0"/>
              <a:t>Negative experiences in secure detention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6764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Qualitative Data Collection (cont.)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Focus group/Parents &amp; Caregivers</a:t>
            </a:r>
          </a:p>
          <a:p>
            <a:pPr lvl="1"/>
            <a:r>
              <a:rPr lang="en-US" dirty="0" smtClean="0"/>
              <a:t>Left out of decision making process</a:t>
            </a:r>
          </a:p>
          <a:p>
            <a:pPr lvl="1"/>
            <a:r>
              <a:rPr lang="en-US" dirty="0" smtClean="0"/>
              <a:t>Court system is unfair and has double standard</a:t>
            </a:r>
          </a:p>
          <a:p>
            <a:pPr lvl="1"/>
            <a:r>
              <a:rPr lang="en-US" dirty="0" smtClean="0"/>
              <a:t>Mandated programs label kids for money</a:t>
            </a:r>
          </a:p>
          <a:p>
            <a:pPr lvl="1"/>
            <a:r>
              <a:rPr lang="en-US" dirty="0" smtClean="0"/>
              <a:t>Feel judged </a:t>
            </a:r>
          </a:p>
          <a:p>
            <a:pPr lvl="1"/>
            <a:r>
              <a:rPr lang="en-US" dirty="0" smtClean="0"/>
              <a:t>Secure Detention gave a “peace of mind” but there were no long term changes after child returned home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579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Qualitative Data Collection (cont.)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Institutional Analysis Focus Group</a:t>
            </a:r>
          </a:p>
          <a:p>
            <a:pPr lvl="1"/>
            <a:r>
              <a:rPr lang="en-US" dirty="0" smtClean="0"/>
              <a:t>Youth Group</a:t>
            </a:r>
          </a:p>
          <a:p>
            <a:pPr lvl="1"/>
            <a:r>
              <a:rPr lang="en-US" dirty="0" smtClean="0"/>
              <a:t>Center for Youth Staff</a:t>
            </a:r>
          </a:p>
          <a:p>
            <a:pPr lvl="1"/>
            <a:r>
              <a:rPr lang="en-US" dirty="0" smtClean="0"/>
              <a:t>Attorney for the Child </a:t>
            </a:r>
          </a:p>
          <a:p>
            <a:pPr lvl="1"/>
            <a:r>
              <a:rPr lang="en-US" dirty="0" smtClean="0"/>
              <a:t>CPS Investigators</a:t>
            </a:r>
          </a:p>
          <a:p>
            <a:pPr lvl="1"/>
            <a:r>
              <a:rPr lang="en-US" dirty="0" smtClean="0"/>
              <a:t>Public Defenders</a:t>
            </a:r>
          </a:p>
          <a:p>
            <a:pPr lvl="1"/>
            <a:r>
              <a:rPr lang="en-US" dirty="0" smtClean="0"/>
              <a:t>CPS Management Caseworker</a:t>
            </a:r>
          </a:p>
          <a:p>
            <a:pPr lvl="1"/>
            <a:r>
              <a:rPr lang="en-US" dirty="0" smtClean="0"/>
              <a:t>Parenting Groups</a:t>
            </a:r>
          </a:p>
          <a:p>
            <a:pPr lvl="1"/>
            <a:r>
              <a:rPr lang="en-US" dirty="0" smtClean="0"/>
              <a:t>Court Observation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66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n-lt"/>
                <a:cs typeface="Arial" pitchFamily="34" charset="0"/>
              </a:rPr>
              <a:t>Summary &amp; Recommendations</a:t>
            </a:r>
            <a:br>
              <a:rPr lang="en-US" sz="4000" b="1" dirty="0" smtClean="0">
                <a:latin typeface="+mn-lt"/>
                <a:cs typeface="Arial" pitchFamily="34" charset="0"/>
              </a:rPr>
            </a:br>
            <a:r>
              <a:rPr lang="en-US" sz="2800" b="1" dirty="0" smtClean="0">
                <a:solidFill>
                  <a:srgbClr val="FFC000"/>
                </a:solidFill>
                <a:latin typeface="+mn-lt"/>
                <a:cs typeface="Arial" pitchFamily="34" charset="0"/>
              </a:rPr>
              <a:t>What can be done to address/support  key findings?</a:t>
            </a:r>
            <a:endParaRPr lang="en-US" sz="4000" dirty="0" smtClean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r>
              <a:rPr lang="en-US" dirty="0" smtClean="0"/>
              <a:t>Black youth are overrepresented in Monroe County’s juvenile justice system</a:t>
            </a:r>
          </a:p>
          <a:p>
            <a:r>
              <a:rPr lang="en-US" dirty="0" smtClean="0"/>
              <a:t>Stakeholders </a:t>
            </a:r>
            <a:r>
              <a:rPr lang="en-US" dirty="0"/>
              <a:t>should: </a:t>
            </a:r>
          </a:p>
          <a:p>
            <a:pPr marL="0" indent="0">
              <a:buNone/>
            </a:pPr>
            <a:r>
              <a:rPr lang="en-US" dirty="0" smtClean="0"/>
              <a:t>	Ensure </a:t>
            </a:r>
            <a:r>
              <a:rPr lang="en-US" dirty="0"/>
              <a:t>that there is a consistent and accurate </a:t>
            </a:r>
            <a:r>
              <a:rPr lang="en-US" dirty="0" smtClean="0"/>
              <a:t>	methodology </a:t>
            </a:r>
            <a:r>
              <a:rPr lang="en-US" dirty="0"/>
              <a:t>that allows youth to </a:t>
            </a:r>
            <a:r>
              <a:rPr lang="en-US" dirty="0" smtClean="0"/>
              <a:t>self-	identify </a:t>
            </a:r>
            <a:r>
              <a:rPr lang="en-US" dirty="0"/>
              <a:t>ethnicity as well as their race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	Departments </a:t>
            </a:r>
            <a:r>
              <a:rPr lang="en-US" dirty="0"/>
              <a:t>and agencies should engage in a </a:t>
            </a:r>
            <a:r>
              <a:rPr lang="en-US" dirty="0" smtClean="0"/>
              <a:t>	discussion </a:t>
            </a:r>
            <a:r>
              <a:rPr lang="en-US" dirty="0"/>
              <a:t>on collecting race and ethnicity, </a:t>
            </a:r>
            <a:r>
              <a:rPr lang="en-US" dirty="0" smtClean="0"/>
              <a:t>	Identify </a:t>
            </a:r>
            <a:r>
              <a:rPr lang="en-US" dirty="0"/>
              <a:t>racial/ethnic categories that will be </a:t>
            </a:r>
            <a:r>
              <a:rPr lang="en-US" dirty="0" smtClean="0"/>
              <a:t>	collected </a:t>
            </a:r>
            <a:r>
              <a:rPr lang="en-US" dirty="0"/>
              <a:t>- as an example, pulling out Latino </a:t>
            </a:r>
            <a:r>
              <a:rPr lang="en-US" dirty="0" smtClean="0"/>
              <a:t>	as </a:t>
            </a:r>
            <a:r>
              <a:rPr lang="en-US" dirty="0"/>
              <a:t>a stand </a:t>
            </a:r>
            <a:r>
              <a:rPr lang="en-US" dirty="0" smtClean="0"/>
              <a:t>alone </a:t>
            </a:r>
            <a:r>
              <a:rPr lang="en-US" dirty="0"/>
              <a:t>category</a:t>
            </a:r>
          </a:p>
          <a:p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4478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Summary &amp; Recommendations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a program/process to enable access to the three major data systems (probation, detention and UCMS)</a:t>
            </a:r>
          </a:p>
          <a:p>
            <a:r>
              <a:rPr lang="en-US" dirty="0" smtClean="0"/>
              <a:t>Develop a Community Service Matrix</a:t>
            </a:r>
          </a:p>
          <a:p>
            <a:r>
              <a:rPr lang="en-US" dirty="0" smtClean="0"/>
              <a:t>County commitment to coach staff and begin an open dialogue with youth and families</a:t>
            </a:r>
          </a:p>
          <a:p>
            <a:r>
              <a:rPr lang="en-US" dirty="0" smtClean="0"/>
              <a:t>Revisit the use of detention</a:t>
            </a:r>
          </a:p>
          <a:p>
            <a:r>
              <a:rPr lang="en-US" dirty="0" smtClean="0"/>
              <a:t>RAI completed for all youth 24 hours daily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14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Next Steps</a:t>
            </a:r>
            <a:br>
              <a:rPr lang="en-US" sz="4000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How will the DMC initiative be sustained?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Enhanced ATD Team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Improved Data Collection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DMC/DMR Mission/Vision statement  Displayed ,  Posted  and Shared  Within the Community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RAI  completed 24 hours daily 7 days  on all youth at the point of arrest </a:t>
            </a:r>
          </a:p>
          <a:p>
            <a:pPr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  <a:buNone/>
            </a:pPr>
            <a:endParaRPr lang="en-US" sz="24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5240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Final Thoughts </a:t>
            </a:r>
            <a:br>
              <a:rPr lang="en-US" sz="4000" b="1" dirty="0" smtClean="0"/>
            </a:br>
            <a:r>
              <a:rPr lang="en-US" sz="2800" b="1" dirty="0" smtClean="0">
                <a:solidFill>
                  <a:srgbClr val="FFC000"/>
                </a:solidFill>
              </a:rPr>
              <a:t>What should the JJAG know about the process?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nly the first step in a long process for change</a:t>
            </a:r>
          </a:p>
          <a:p>
            <a:r>
              <a:rPr lang="en-US" dirty="0" smtClean="0"/>
              <a:t>There is a great deal of work needed to provide staff with awareness of DMC and its impact on youth and families</a:t>
            </a:r>
          </a:p>
          <a:p>
            <a:r>
              <a:rPr lang="en-US" dirty="0" smtClean="0"/>
              <a:t>Paradigm shift working with families of color from What’s wrong with you? to </a:t>
            </a:r>
          </a:p>
          <a:p>
            <a:pPr marL="0" indent="0">
              <a:buNone/>
            </a:pPr>
            <a:r>
              <a:rPr lang="en-US" dirty="0" smtClean="0"/>
              <a:t>    What happened to you?</a:t>
            </a:r>
          </a:p>
          <a:p>
            <a:r>
              <a:rPr lang="en-US" dirty="0" smtClean="0"/>
              <a:t>Race Matters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90600" y="1447800"/>
            <a:ext cx="6934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2457</TotalTime>
  <Words>1020</Words>
  <Application>Microsoft Office PowerPoint</Application>
  <PresentationFormat>On-screen Show (4:3)</PresentationFormat>
  <Paragraphs>286</Paragraphs>
  <Slides>25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Monroe County’s DMC Final Report</vt:lpstr>
      <vt:lpstr>Local Juvenile Justice System Basics</vt:lpstr>
      <vt:lpstr>Local Juvenile Justice System Basics What are the key components of the system? </vt:lpstr>
      <vt:lpstr>Total Monroe County Population (2009 USCB)</vt:lpstr>
      <vt:lpstr>Total Number of Youth In Monroe County (ages 10-17); 80,125</vt:lpstr>
      <vt:lpstr>Overview of Local DMC Problem What does the issue look like within this jurisdiction?  </vt:lpstr>
      <vt:lpstr>Overview of DMC in Monroe County 2010 Secure Detention Admissions </vt:lpstr>
      <vt:lpstr>Slide 8</vt:lpstr>
      <vt:lpstr>Project Goals (cont.)</vt:lpstr>
      <vt:lpstr>  Grant Supported Activities  How were JJ Formula Funds used?  </vt:lpstr>
      <vt:lpstr>Other DMC Related Activities </vt:lpstr>
      <vt:lpstr>Local DMC Workgroup What structural framework supported the work?  </vt:lpstr>
      <vt:lpstr>Local DMC Workgroup (cont.)</vt:lpstr>
      <vt:lpstr>Local DMC Workgroup (cont.)</vt:lpstr>
      <vt:lpstr>Quantitative Data Analysis What has “digging deeper” revealed? </vt:lpstr>
      <vt:lpstr>Quantitative Data Analysis (cont.) Youth Detained 1 -4 days</vt:lpstr>
      <vt:lpstr>    Quantitative Data Analysis (cont.) Youth with a Low RAI Score  RAI outcome Jan-Dec 2010 DHS</vt:lpstr>
      <vt:lpstr>Quantitative Data Analysis (cont.) Youth With A Low RAI</vt:lpstr>
      <vt:lpstr>Qualitative Data Collection  How did the project gain qualitative information? </vt:lpstr>
      <vt:lpstr>Qualitative Data Collection (cont.)</vt:lpstr>
      <vt:lpstr>Qualitative Data Collection (cont.)</vt:lpstr>
      <vt:lpstr>Summary &amp; Recommendations What can be done to address/support  key findings?</vt:lpstr>
      <vt:lpstr>Summary &amp; Recommendations</vt:lpstr>
      <vt:lpstr>Next Steps How will the DMC initiative be sustained? </vt:lpstr>
      <vt:lpstr>Final Thoughts  What should the JJAG know about the process? </vt:lpstr>
    </vt:vector>
  </TitlesOfParts>
  <Company>NYS Division of Criminal Justice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DCJS User</dc:creator>
  <cp:lastModifiedBy>DCJS User</cp:lastModifiedBy>
  <cp:revision>108</cp:revision>
  <cp:lastPrinted>2011-12-12T16:38:47Z</cp:lastPrinted>
  <dcterms:created xsi:type="dcterms:W3CDTF">2011-06-14T01:05:54Z</dcterms:created>
  <dcterms:modified xsi:type="dcterms:W3CDTF">2011-12-20T16:01:46Z</dcterms:modified>
</cp:coreProperties>
</file>