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306" r:id="rId3"/>
    <p:sldId id="304" r:id="rId4"/>
    <p:sldId id="300" r:id="rId5"/>
    <p:sldId id="307" r:id="rId6"/>
    <p:sldId id="296" r:id="rId7"/>
    <p:sldId id="299" r:id="rId8"/>
    <p:sldId id="295" r:id="rId9"/>
    <p:sldId id="308" r:id="rId10"/>
    <p:sldId id="301" r:id="rId11"/>
    <p:sldId id="309" r:id="rId12"/>
    <p:sldId id="310" r:id="rId13"/>
    <p:sldId id="311" r:id="rId14"/>
    <p:sldId id="312" r:id="rId15"/>
    <p:sldId id="313" r:id="rId16"/>
    <p:sldId id="303" r:id="rId17"/>
    <p:sldId id="314" r:id="rId18"/>
    <p:sldId id="273" r:id="rId19"/>
    <p:sldId id="283" r:id="rId20"/>
    <p:sldId id="305" r:id="rId2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8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761A89AE-DE98-405E-AE64-23E235BA65A7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CFFD2FA-9D23-4320-AC92-4300926D51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ABD5616-99CF-458F-8866-55DA886BEDA2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941844B-FCB6-41A4-BDDE-9C77849B40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9484A1-A8E4-4974-B79E-5B674249945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8DBEC7-6605-47B2-9BA3-72A74177636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91EB82-326D-4917-BB0B-3731C8D762F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218583-3789-40F9-95AE-2977E22F250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16E743-1ADB-479B-813F-8EFD3611FEA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9948B6-BF7F-41FB-BC17-5B4934B78C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EB1940-89B9-4739-A37F-353BC00E1C8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4F5328-C77A-4AC5-84A5-461C24EF8E5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BCE8E0B-4E93-4041-B4B4-D3F1C2E6952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7A8977-1496-4508-8434-AC26121D40D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8ABE58-2F17-4073-BAD9-4FC1A273831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772CC-9C8A-4F31-97FE-A8206E19BF51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C9663-D444-4862-9D8A-86ABD2AB5F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79043-8C8E-48F0-8C51-FD6DE1C841EA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93198-64AA-4C92-A684-4E40716835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19BEF-D64C-4107-9E08-BDE67E2067FD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FAC5A-62F7-4422-8EA9-D129EF6885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C50A7-30FE-4D78-9259-7EA20FDE2F6A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65C5D-D7AD-4DBC-A682-4607C64200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D6727-F203-4616-A4FE-5D7764B56654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33F77-B87A-428A-9BEB-F7EECADC90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70EB4-0F84-44CA-879A-172EBB8ECE1A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97956-A50E-497E-A487-F86FC042B8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10140-DE27-4783-A9F5-3BB41D67BBD6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27EC6-2AC5-4AAB-A8DF-2F4E947509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BD662-C559-42E9-B0CD-C3168FB9ACAE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96B30-1CD3-4C95-899F-06D0DD6658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22F73-5B14-4B02-92B8-0F2BBC563AF4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E21FB-3F68-45EF-B703-DC45358B1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58770-3A54-4E67-A65C-47670A50A02B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F4254-DD0C-475E-884D-660D041529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CCBC0-21AD-4D62-9383-74A311D3EAD2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5FBAC-CC27-45A3-B614-0D0146F613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8F2F7-F3A2-4CCC-86B8-8A2F33E4ED58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405A7-C063-4DC1-9C47-2739383C98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BEF0B9-797B-4E13-ADB6-AD83664E6533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AA5EDD9-94AC-44EE-B907-2694DE9681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/>
          <a:lstStyle/>
          <a:p>
            <a:pPr eaLnBrk="1" hangingPunct="1"/>
            <a:r>
              <a:rPr lang="en-US" b="1" smtClean="0"/>
              <a:t>Onondaga County</a:t>
            </a:r>
            <a:br>
              <a:rPr lang="en-US" b="1" smtClean="0"/>
            </a:br>
            <a:r>
              <a:rPr lang="en-US" b="1" smtClean="0"/>
              <a:t>DMC Final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410200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December 13, 2011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066800" y="27432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1828800" y="3200400"/>
            <a:ext cx="5486400" cy="219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FFC000"/>
                </a:solidFill>
              </a:rPr>
              <a:t>Center for Community Alternatives</a:t>
            </a:r>
          </a:p>
          <a:p>
            <a:pPr algn="ctr"/>
            <a:endParaRPr lang="en-US" sz="2400" b="1">
              <a:solidFill>
                <a:srgbClr val="FFC000"/>
              </a:solidFill>
            </a:endParaRPr>
          </a:p>
          <a:p>
            <a:pPr algn="ctr"/>
            <a:r>
              <a:rPr lang="en-US" sz="2400" b="1">
                <a:solidFill>
                  <a:srgbClr val="FFC000"/>
                </a:solidFill>
              </a:rPr>
              <a:t>Emily NaPier</a:t>
            </a:r>
          </a:p>
          <a:p>
            <a:pPr algn="ctr"/>
            <a:r>
              <a:rPr lang="en-US" sz="2400" b="1">
                <a:solidFill>
                  <a:srgbClr val="FFC000"/>
                </a:solidFill>
              </a:rPr>
              <a:t>Juanita Gamble</a:t>
            </a:r>
          </a:p>
          <a:p>
            <a:pPr algn="ctr"/>
            <a:r>
              <a:rPr lang="en-US" sz="2400" b="1">
                <a:solidFill>
                  <a:srgbClr val="FFC000"/>
                </a:solidFill>
              </a:rPr>
              <a:t>Co-Coordinators</a:t>
            </a:r>
            <a:endParaRPr lang="en-US"/>
          </a:p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b="1" smtClean="0"/>
              <a:t>Local Juvenile Justice System Basics</a:t>
            </a:r>
            <a:br>
              <a:rPr lang="en-US" sz="4000" b="1" smtClean="0"/>
            </a:br>
            <a:r>
              <a:rPr lang="en-US" sz="2800" b="1" smtClean="0">
                <a:solidFill>
                  <a:srgbClr val="FFC000"/>
                </a:solidFill>
              </a:rPr>
              <a:t>What are the key components of the system?</a:t>
            </a:r>
            <a:endParaRPr lang="en-US" sz="4000" b="1" smtClean="0"/>
          </a:p>
        </p:txBody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Police: 30+ separate departments</a:t>
            </a:r>
          </a:p>
          <a:p>
            <a:pPr>
              <a:lnSpc>
                <a:spcPct val="90000"/>
              </a:lnSpc>
            </a:pPr>
            <a:r>
              <a:rPr lang="en-US" smtClean="0"/>
              <a:t>Diversion: Probation Department</a:t>
            </a:r>
          </a:p>
          <a:p>
            <a:pPr>
              <a:lnSpc>
                <a:spcPct val="90000"/>
              </a:lnSpc>
            </a:pPr>
            <a:r>
              <a:rPr lang="en-US" smtClean="0"/>
              <a:t>Family Court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County Attorney’s Office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3 judges hear JD cases</a:t>
            </a:r>
          </a:p>
          <a:p>
            <a:pPr>
              <a:lnSpc>
                <a:spcPct val="90000"/>
              </a:lnSpc>
            </a:pPr>
            <a:r>
              <a:rPr lang="en-US" smtClean="0"/>
              <a:t>RAI: administered at the door of detention for police dropoffs, but not court remands</a:t>
            </a:r>
          </a:p>
          <a:p>
            <a:pPr>
              <a:lnSpc>
                <a:spcPct val="90000"/>
              </a:lnSpc>
            </a:pPr>
            <a:r>
              <a:rPr lang="en-US" smtClean="0"/>
              <a:t>Lack of true ATDs</a:t>
            </a:r>
          </a:p>
          <a:p>
            <a:pPr>
              <a:lnSpc>
                <a:spcPct val="90000"/>
              </a:lnSpc>
            </a:pPr>
            <a:r>
              <a:rPr lang="en-US" smtClean="0"/>
              <a:t>Detention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066800" y="12954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/>
              <a:t>Local Juvenile Justice System Basics</a:t>
            </a:r>
            <a:br>
              <a:rPr lang="en-US" sz="4000" b="1" smtClean="0"/>
            </a:br>
            <a:r>
              <a:rPr lang="en-US" sz="2800" b="1" smtClean="0">
                <a:solidFill>
                  <a:srgbClr val="FFC000"/>
                </a:solidFill>
              </a:rPr>
              <a:t>Juvenile Justice Reform</a:t>
            </a:r>
            <a:r>
              <a:rPr lang="en-US" sz="4000" b="1" smtClean="0"/>
              <a:t/>
            </a:r>
            <a:br>
              <a:rPr lang="en-US" sz="4000" b="1" smtClean="0"/>
            </a:br>
            <a:endParaRPr lang="en-US" sz="4000" b="1" smtClean="0"/>
          </a:p>
        </p:txBody>
      </p:sp>
      <p:sp>
        <p:nvSpPr>
          <p:cNvPr id="17414" name="Rectangle 6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en-US" sz="2000" smtClean="0"/>
              <a:t>Reduction in Secure Detention Admissions, Onondaga County, 2004-2010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066800" y="12954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3" name="Picture 5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981200"/>
            <a:ext cx="8229600" cy="4335463"/>
          </a:xfrm>
          <a:noFill/>
        </p:spPr>
      </p:pic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3657600" y="3352800"/>
            <a:ext cx="2514600" cy="1295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5486400" y="3352800"/>
            <a:ext cx="1676400" cy="533400"/>
          </a:xfrm>
          <a:prstGeom prst="rect">
            <a:avLst/>
          </a:prstGeom>
          <a:solidFill>
            <a:srgbClr val="99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 Unicode MS" pitchFamily="34" charset="-128"/>
              </a:rPr>
              <a:t>74% reduction in JD admissions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5181600" y="4800600"/>
            <a:ext cx="1028700" cy="609600"/>
          </a:xfrm>
          <a:prstGeom prst="rect">
            <a:avLst/>
          </a:prstGeom>
          <a:solidFill>
            <a:srgbClr val="99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Arial Unicode MS" pitchFamily="34" charset="-128"/>
              </a:rPr>
              <a:t>RAI launched at end of 2007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b="1" smtClean="0"/>
              <a:t>Overview of Local DMC Problem</a:t>
            </a:r>
            <a:br>
              <a:rPr lang="en-US" sz="4000" b="1" smtClean="0"/>
            </a:br>
            <a:r>
              <a:rPr lang="en-US" sz="2800" b="1" smtClean="0">
                <a:solidFill>
                  <a:srgbClr val="FFC000"/>
                </a:solidFill>
              </a:rPr>
              <a:t>What does the issue look like in Onondaga County?</a:t>
            </a:r>
            <a:endParaRPr lang="en-US" smtClean="0"/>
          </a:p>
        </p:txBody>
      </p:sp>
      <p:sp>
        <p:nvSpPr>
          <p:cNvPr id="19461" name="Rectangle 5"/>
          <p:cNvSpPr>
            <a:spLocks noGrp="1"/>
          </p:cNvSpPr>
          <p:nvPr>
            <p:ph type="body" sz="half" idx="4294967295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US" sz="2800" smtClean="0"/>
          </a:p>
          <a:p>
            <a:endParaRPr lang="en-US" sz="2800" smtClean="0"/>
          </a:p>
        </p:txBody>
      </p:sp>
      <p:sp>
        <p:nvSpPr>
          <p:cNvPr id="19464" name="Rectangle 8"/>
          <p:cNvSpPr>
            <a:spLocks noGrp="1"/>
          </p:cNvSpPr>
          <p:nvPr>
            <p:ph type="body" sz="half" idx="4294967295"/>
          </p:nvPr>
        </p:nvSpPr>
        <p:spPr>
          <a:xfrm>
            <a:off x="685800" y="1828800"/>
            <a:ext cx="7772400" cy="48307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sz="2000" smtClean="0"/>
              <a:t>African American Youth as a Percentage of Population Groups</a:t>
            </a:r>
          </a:p>
          <a:p>
            <a:pPr algn="ctr">
              <a:buFont typeface="Arial" charset="0"/>
              <a:buNone/>
            </a:pPr>
            <a:r>
              <a:rPr lang="en-US" sz="2000" smtClean="0"/>
              <a:t>in Onondaga County and Syracuse, NY, 2010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990600" y="15240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6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514600"/>
            <a:ext cx="7620000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7" name="Oval 11"/>
          <p:cNvSpPr>
            <a:spLocks noChangeArrowheads="1"/>
          </p:cNvSpPr>
          <p:nvPr/>
        </p:nvSpPr>
        <p:spPr bwMode="auto">
          <a:xfrm>
            <a:off x="5791200" y="2895600"/>
            <a:ext cx="2133600" cy="1828800"/>
          </a:xfrm>
          <a:prstGeom prst="ellipse">
            <a:avLst/>
          </a:prstGeom>
          <a:solidFill>
            <a:srgbClr val="99CC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5943600" y="3276600"/>
            <a:ext cx="18288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Arial Unicode MS" pitchFamily="34" charset="-128"/>
              </a:rPr>
              <a:t>Black youth are detained at a rate almost 5 times as high as their proportion in the County’s population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mtClean="0"/>
              <a:t>Overview of Local DMC Problem</a:t>
            </a:r>
            <a:br>
              <a:rPr lang="en-US" sz="4000" b="1" smtClean="0"/>
            </a:br>
            <a:r>
              <a:rPr lang="en-US" sz="2800" b="1" smtClean="0">
                <a:solidFill>
                  <a:srgbClr val="FFC000"/>
                </a:solidFill>
              </a:rPr>
              <a:t>What does the issue look like in Onondaga County?</a:t>
            </a:r>
          </a:p>
        </p:txBody>
      </p:sp>
      <p:sp>
        <p:nvSpPr>
          <p:cNvPr id="49155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001000" cy="4525963"/>
          </a:xfrm>
        </p:spPr>
        <p:txBody>
          <a:bodyPr/>
          <a:lstStyle/>
          <a:p>
            <a:pPr algn="ctr">
              <a:buFont typeface="Arial" charset="0"/>
              <a:buNone/>
            </a:pPr>
            <a:endParaRPr lang="en-US" sz="2000" smtClean="0"/>
          </a:p>
          <a:p>
            <a:pPr algn="ctr">
              <a:buFont typeface="Arial" charset="0"/>
              <a:buNone/>
            </a:pPr>
            <a:r>
              <a:rPr lang="en-US" sz="2000" smtClean="0"/>
              <a:t>Youth Population vs. Juvenile Arrests, Onondaga County and Syracuse, NY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990600" y="15240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157" name="Object 5"/>
          <p:cNvGraphicFramePr>
            <a:graphicFrameLocks noChangeAspect="1"/>
          </p:cNvGraphicFramePr>
          <p:nvPr>
            <p:ph sz="half" idx="2"/>
          </p:nvPr>
        </p:nvGraphicFramePr>
        <p:xfrm>
          <a:off x="457200" y="2286000"/>
          <a:ext cx="8001000" cy="4329113"/>
        </p:xfrm>
        <a:graphic>
          <a:graphicData uri="http://schemas.openxmlformats.org/presentationml/2006/ole">
            <p:oleObj spid="_x0000_s49157" name="Chart" r:id="rId3" imgW="4667402" imgH="2657551" progId="Excel.Sheet.8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066800" y="12954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762000" y="152400"/>
            <a:ext cx="7543800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b="1">
                <a:latin typeface="Calibri" pitchFamily="34" charset="0"/>
              </a:rPr>
              <a:t>  Project Goals </a:t>
            </a:r>
          </a:p>
          <a:p>
            <a:pPr algn="ctr"/>
            <a:r>
              <a:rPr lang="en-US" sz="2800" b="1">
                <a:solidFill>
                  <a:srgbClr val="FFC000"/>
                </a:solidFill>
                <a:latin typeface="Calibri" pitchFamily="34" charset="0"/>
              </a:rPr>
              <a:t>What were we hoping to do?</a:t>
            </a:r>
          </a:p>
        </p:txBody>
      </p:sp>
      <p:sp>
        <p:nvSpPr>
          <p:cNvPr id="21507" name="Rectangle 1"/>
          <p:cNvSpPr>
            <a:spLocks noChangeArrowheads="1"/>
          </p:cNvSpPr>
          <p:nvPr/>
        </p:nvSpPr>
        <p:spPr bwMode="auto">
          <a:xfrm>
            <a:off x="152400" y="2790825"/>
            <a:ext cx="8686800" cy="169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buFontTx/>
              <a:buChar char="•"/>
              <a:tabLst>
                <a:tab pos="685800" algn="l"/>
              </a:tabLst>
            </a:pPr>
            <a:endParaRPr lang="en-US" sz="2800">
              <a:latin typeface="Calibri" pitchFamily="34" charset="0"/>
            </a:endParaRPr>
          </a:p>
          <a:p>
            <a:pPr algn="just">
              <a:tabLst>
                <a:tab pos="685800" algn="l"/>
              </a:tabLst>
            </a:pPr>
            <a:endParaRPr lang="en-US" sz="2800">
              <a:latin typeface="Calibri" pitchFamily="34" charset="0"/>
            </a:endParaRPr>
          </a:p>
          <a:p>
            <a:pPr algn="just">
              <a:tabLst>
                <a:tab pos="685800" algn="l"/>
              </a:tabLst>
            </a:pPr>
            <a:endParaRPr lang="en-US" sz="2400">
              <a:latin typeface="Calibri" pitchFamily="34" charset="0"/>
            </a:endParaRPr>
          </a:p>
          <a:p>
            <a:pPr algn="just">
              <a:buFontTx/>
              <a:buChar char="•"/>
              <a:tabLst>
                <a:tab pos="685800" algn="l"/>
              </a:tabLst>
            </a:pPr>
            <a:endParaRPr lang="en-US" sz="2400">
              <a:latin typeface="Calibri" pitchFamily="34" charset="0"/>
            </a:endParaRPr>
          </a:p>
        </p:txBody>
      </p:sp>
      <p:sp>
        <p:nvSpPr>
          <p:cNvPr id="21511" name="Rectangle 7"/>
          <p:cNvSpPr>
            <a:spLocks noGrp="1"/>
          </p:cNvSpPr>
          <p:nvPr>
            <p:ph type="body" idx="4294967295"/>
          </p:nvPr>
        </p:nvSpPr>
        <p:spPr>
          <a:xfrm>
            <a:off x="457200" y="1524000"/>
            <a:ext cx="82296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Convene a DMC work group consisting of system and community stakeholders (subcommittee of the Juvenile Justice Reform Steering Committee)</a:t>
            </a:r>
          </a:p>
          <a:p>
            <a:pPr>
              <a:lnSpc>
                <a:spcPct val="90000"/>
              </a:lnSpc>
            </a:pPr>
            <a:r>
              <a:rPr lang="en-US" smtClean="0"/>
              <a:t>Analyze quantitative data on DMC</a:t>
            </a:r>
          </a:p>
          <a:p>
            <a:pPr>
              <a:lnSpc>
                <a:spcPct val="90000"/>
              </a:lnSpc>
            </a:pPr>
            <a:r>
              <a:rPr lang="en-US" smtClean="0"/>
              <a:t>Collect and analyze qualitative data on DMC</a:t>
            </a:r>
          </a:p>
          <a:p>
            <a:pPr>
              <a:lnSpc>
                <a:spcPct val="90000"/>
              </a:lnSpc>
            </a:pPr>
            <a:r>
              <a:rPr lang="en-US" smtClean="0"/>
              <a:t>Provide community education on the juvenile justice system and DMC</a:t>
            </a:r>
          </a:p>
          <a:p>
            <a:pPr>
              <a:lnSpc>
                <a:spcPct val="90000"/>
              </a:lnSpc>
            </a:pPr>
            <a:r>
              <a:rPr lang="en-US" smtClean="0"/>
              <a:t>Identify data-driven recommendations to reduce DMC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b="1" smtClean="0"/>
              <a:t> Grant Supported Activities </a:t>
            </a:r>
            <a:br>
              <a:rPr lang="en-US" sz="4000" b="1" smtClean="0"/>
            </a:br>
            <a:r>
              <a:rPr lang="en-US" sz="2800" b="1" smtClean="0">
                <a:solidFill>
                  <a:srgbClr val="FFC000"/>
                </a:solidFill>
              </a:rPr>
              <a:t>How were JJ Formula Funds used? </a:t>
            </a:r>
            <a:r>
              <a:rPr lang="en-US" sz="2800" b="1" smtClean="0"/>
              <a:t/>
            </a:r>
            <a:br>
              <a:rPr lang="en-US" sz="2800" b="1" smtClean="0"/>
            </a:br>
            <a:endParaRPr lang="en-US" sz="2800" b="1" smtClean="0"/>
          </a:p>
        </p:txBody>
      </p:sp>
      <p:sp>
        <p:nvSpPr>
          <p:cNvPr id="23557" name="Rectangle 5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$100,000 for one year</a:t>
            </a:r>
          </a:p>
          <a:p>
            <a:pPr>
              <a:lnSpc>
                <a:spcPct val="90000"/>
              </a:lnSpc>
            </a:pPr>
            <a:r>
              <a:rPr lang="en-US" smtClean="0"/>
              <a:t>One full-time and one part-time local coordinator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Staff DMC work group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Conduct quantitative and qualitative data analysis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Provide community education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Train and support community members (stipends)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Participate in other local and statewide juvenile justice meetings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Participate in local meetings regarding DMR in the child welfare system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143000" y="12954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600" b="1" smtClean="0"/>
              <a:t>Local DMC Work Group</a:t>
            </a:r>
            <a:br>
              <a:rPr lang="en-US" sz="3600" b="1" smtClean="0"/>
            </a:br>
            <a:r>
              <a:rPr lang="en-US" sz="2800" b="1" smtClean="0">
                <a:solidFill>
                  <a:srgbClr val="FFC000"/>
                </a:solidFill>
              </a:rPr>
              <a:t>What structural framework supported the work? </a:t>
            </a:r>
            <a:r>
              <a:rPr lang="en-US" sz="3600" b="1" smtClean="0"/>
              <a:t/>
            </a:r>
            <a:br>
              <a:rPr lang="en-US" sz="3600" b="1" smtClean="0"/>
            </a:br>
            <a:endParaRPr lang="en-US" sz="3600" b="1" smtClean="0">
              <a:solidFill>
                <a:srgbClr val="FFC000"/>
              </a:solidFill>
            </a:endParaRPr>
          </a:p>
        </p:txBody>
      </p:sp>
      <p:sp>
        <p:nvSpPr>
          <p:cNvPr id="25606" name="Rectangle 6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smtClean="0"/>
              <a:t>DMC work group met 8 times (monthly February to September)</a:t>
            </a:r>
          </a:p>
          <a:p>
            <a:r>
              <a:rPr lang="en-US" smtClean="0"/>
              <a:t>Co-chairs</a:t>
            </a:r>
          </a:p>
          <a:p>
            <a:pPr lvl="1"/>
            <a:r>
              <a:rPr lang="en-US" smtClean="0"/>
              <a:t>Deputy Commissioner of Probation</a:t>
            </a:r>
          </a:p>
          <a:p>
            <a:pPr lvl="1"/>
            <a:r>
              <a:rPr lang="en-US" smtClean="0"/>
              <a:t>Community member/parent </a:t>
            </a:r>
          </a:p>
          <a:p>
            <a:r>
              <a:rPr lang="en-US" smtClean="0"/>
              <a:t>Strong community representation from affected populations</a:t>
            </a:r>
          </a:p>
          <a:p>
            <a:pPr lvl="1"/>
            <a:r>
              <a:rPr lang="en-US" smtClean="0"/>
              <a:t>3 African American parents</a:t>
            </a:r>
          </a:p>
          <a:p>
            <a:pPr lvl="1"/>
            <a:r>
              <a:rPr lang="en-US" smtClean="0"/>
              <a:t>1 African American young person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066800" y="11430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304800" y="2209800"/>
            <a:ext cx="845820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en-US" sz="2800">
              <a:latin typeface="Calibri" pitchFamily="34" charset="0"/>
            </a:endParaRPr>
          </a:p>
          <a:p>
            <a:pPr algn="just"/>
            <a:endParaRPr lang="en-US" sz="2800">
              <a:latin typeface="Calibri" pitchFamily="34" charset="0"/>
            </a:endParaRPr>
          </a:p>
          <a:p>
            <a:pPr algn="just">
              <a:buFont typeface="Arial" charset="0"/>
              <a:buChar char="•"/>
            </a:pPr>
            <a:endParaRPr lang="en-US" sz="14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sz="3600" b="1" smtClean="0"/>
              <a:t>Local DMC Work Group</a:t>
            </a:r>
            <a:br>
              <a:rPr lang="en-US" sz="3600" b="1" smtClean="0"/>
            </a:br>
            <a:r>
              <a:rPr lang="en-US" sz="2800" b="1" smtClean="0">
                <a:solidFill>
                  <a:srgbClr val="FFC000"/>
                </a:solidFill>
              </a:rPr>
              <a:t>What structural framework supported the work?</a:t>
            </a:r>
          </a:p>
        </p:txBody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Community organizations: Say Yes to Education, Mothers Against Gun Violence, Boys &amp; Girls Club</a:t>
            </a:r>
          </a:p>
          <a:p>
            <a:r>
              <a:rPr lang="en-US" smtClean="0"/>
              <a:t>Government agencies: Probation Department, Detention, Syracuse Police Department, County Attorney’s Office, Family Court judges, ON CARE (System of Care grant addressing adolescent mental health and child welfare)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066800" y="11430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Quantitative Data Analysis</a:t>
            </a:r>
            <a:br>
              <a:rPr lang="en-US" b="1" smtClean="0"/>
            </a:br>
            <a:r>
              <a:rPr lang="en-US" sz="2800" b="1" smtClean="0">
                <a:solidFill>
                  <a:srgbClr val="FFC000"/>
                </a:solidFill>
              </a:rPr>
              <a:t>What has “digging deeper” revealed?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sp>
        <p:nvSpPr>
          <p:cNvPr id="27653" name="Rectangle 5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en-US" sz="2000" smtClean="0"/>
              <a:t>Secure Detention Admssions in Onondaga County, by Offense and Race, 2010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066800" y="11430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981200"/>
            <a:ext cx="8686800" cy="461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5" name="Oval 7"/>
          <p:cNvSpPr>
            <a:spLocks noChangeArrowheads="1"/>
          </p:cNvSpPr>
          <p:nvPr/>
        </p:nvSpPr>
        <p:spPr bwMode="auto">
          <a:xfrm>
            <a:off x="1905000" y="3048000"/>
            <a:ext cx="914400" cy="1727200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6" name="Oval 8"/>
          <p:cNvSpPr>
            <a:spLocks noChangeArrowheads="1"/>
          </p:cNvSpPr>
          <p:nvPr/>
        </p:nvSpPr>
        <p:spPr bwMode="auto">
          <a:xfrm>
            <a:off x="3886200" y="3962400"/>
            <a:ext cx="762000" cy="838200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7" name="Oval 9"/>
          <p:cNvSpPr>
            <a:spLocks noChangeArrowheads="1"/>
          </p:cNvSpPr>
          <p:nvPr/>
        </p:nvSpPr>
        <p:spPr bwMode="auto">
          <a:xfrm>
            <a:off x="3048000" y="2667000"/>
            <a:ext cx="2209800" cy="1066800"/>
          </a:xfrm>
          <a:prstGeom prst="ellipse">
            <a:avLst/>
          </a:prstGeom>
          <a:solidFill>
            <a:srgbClr val="99CC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3124200" y="2819400"/>
            <a:ext cx="1981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Arial Unicode MS" pitchFamily="34" charset="-128"/>
              </a:rPr>
              <a:t>More than 1/3 of admissions (37%) were for misdemeanors or technical VOPs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b="1" smtClean="0"/>
              <a:t>Quantitative Data Analysis</a:t>
            </a:r>
            <a:br>
              <a:rPr lang="en-US" b="1" smtClean="0"/>
            </a:br>
            <a:r>
              <a:rPr lang="en-US" sz="2800" b="1" smtClean="0">
                <a:solidFill>
                  <a:srgbClr val="FFC000"/>
                </a:solidFill>
              </a:rPr>
              <a:t>What has “digging deeper” revealed?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sz="2000" smtClean="0"/>
              <a:t>Top Five Criminal Offenses for Secure Detention Admissions</a:t>
            </a:r>
          </a:p>
          <a:p>
            <a:pPr algn="ctr">
              <a:buFont typeface="Arial" charset="0"/>
              <a:buNone/>
            </a:pPr>
            <a:r>
              <a:rPr lang="en-US" sz="2000" smtClean="0"/>
              <a:t>in Onondaga County, by Race, 2010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066800" y="11430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286000"/>
            <a:ext cx="7696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6" name="Oval 6"/>
          <p:cNvSpPr>
            <a:spLocks noChangeArrowheads="1"/>
          </p:cNvSpPr>
          <p:nvPr/>
        </p:nvSpPr>
        <p:spPr bwMode="auto">
          <a:xfrm>
            <a:off x="2362200" y="4038600"/>
            <a:ext cx="838200" cy="1828800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28" name="Oval 8"/>
          <p:cNvSpPr>
            <a:spLocks noChangeArrowheads="1"/>
          </p:cNvSpPr>
          <p:nvPr/>
        </p:nvSpPr>
        <p:spPr bwMode="auto">
          <a:xfrm>
            <a:off x="5334000" y="4572000"/>
            <a:ext cx="762000" cy="1143000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29" name="Oval 9"/>
          <p:cNvSpPr>
            <a:spLocks noChangeArrowheads="1"/>
          </p:cNvSpPr>
          <p:nvPr/>
        </p:nvSpPr>
        <p:spPr bwMode="auto">
          <a:xfrm>
            <a:off x="3276600" y="3124200"/>
            <a:ext cx="2743200" cy="1447800"/>
          </a:xfrm>
          <a:prstGeom prst="ellipse">
            <a:avLst/>
          </a:prstGeom>
          <a:solidFill>
            <a:srgbClr val="99CC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0" name="Text Box 10"/>
          <p:cNvSpPr txBox="1">
            <a:spLocks noChangeArrowheads="1"/>
          </p:cNvSpPr>
          <p:nvPr/>
        </p:nvSpPr>
        <p:spPr bwMode="auto">
          <a:xfrm>
            <a:off x="3657600" y="3352800"/>
            <a:ext cx="19812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Arial Unicode MS" pitchFamily="34" charset="-128"/>
              </a:rPr>
              <a:t>Two of the top five offenses were misdemeanors. All of the youth detained on those charges were Black.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smtClean="0"/>
              <a:t>Quantitative Data Analysis</a:t>
            </a:r>
            <a:br>
              <a:rPr lang="en-US" b="1" smtClean="0"/>
            </a:br>
            <a:r>
              <a:rPr lang="en-US" sz="2800" b="1" smtClean="0">
                <a:solidFill>
                  <a:srgbClr val="FFC000"/>
                </a:solidFill>
              </a:rPr>
              <a:t>What has “digging deeper” revealed?</a:t>
            </a:r>
          </a:p>
        </p:txBody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en-US" sz="2000" smtClean="0"/>
              <a:t>Race of Youth, by Referral Source, 2010 Secure Detention Admissions</a:t>
            </a:r>
          </a:p>
          <a:p>
            <a:pPr algn="ctr">
              <a:buFont typeface="Arial" charset="0"/>
              <a:buNone/>
            </a:pPr>
            <a:r>
              <a:rPr lang="en-US" sz="2000" smtClean="0"/>
              <a:t>in Onondaga County (N=88)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066800" y="11430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438400"/>
            <a:ext cx="8839200" cy="430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0" name="AutoShape 6"/>
          <p:cNvSpPr>
            <a:spLocks noChangeArrowheads="1"/>
          </p:cNvSpPr>
          <p:nvPr/>
        </p:nvSpPr>
        <p:spPr bwMode="auto">
          <a:xfrm>
            <a:off x="2362200" y="2895600"/>
            <a:ext cx="1600200" cy="1752600"/>
          </a:xfrm>
          <a:prstGeom prst="leftArrowCallout">
            <a:avLst>
              <a:gd name="adj1" fmla="val 27381"/>
              <a:gd name="adj2" fmla="val 27381"/>
              <a:gd name="adj3" fmla="val 16667"/>
              <a:gd name="adj4" fmla="val 66667"/>
            </a:avLst>
          </a:prstGeom>
          <a:solidFill>
            <a:srgbClr val="99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2895600" y="3276600"/>
            <a:ext cx="1066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Arial Unicode MS" pitchFamily="34" charset="-128"/>
              </a:rPr>
              <a:t>55% of Black youth admitted to Hillbrook are remands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smtClean="0"/>
              <a:t>Quantitative Data Analysis</a:t>
            </a:r>
            <a:br>
              <a:rPr lang="en-US" b="1" smtClean="0"/>
            </a:br>
            <a:r>
              <a:rPr lang="en-US" sz="2800" b="1" smtClean="0">
                <a:solidFill>
                  <a:srgbClr val="FFC000"/>
                </a:solidFill>
              </a:rPr>
              <a:t>What has “digging deeper” revealed?</a:t>
            </a:r>
          </a:p>
        </p:txBody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en-US" sz="2000" smtClean="0"/>
              <a:t>Risk Assessment Instrument (RAI) Scores in Onondaga County, by Race, 2010 (N=62)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066800" y="11430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0"/>
            <a:ext cx="86868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AutoShape 6"/>
          <p:cNvSpPr>
            <a:spLocks noChangeArrowheads="1"/>
          </p:cNvSpPr>
          <p:nvPr/>
        </p:nvSpPr>
        <p:spPr bwMode="auto">
          <a:xfrm>
            <a:off x="1219200" y="2667000"/>
            <a:ext cx="2438400" cy="1295400"/>
          </a:xfrm>
          <a:prstGeom prst="leftRightArrow">
            <a:avLst>
              <a:gd name="adj1" fmla="val 50000"/>
              <a:gd name="adj2" fmla="val 37647"/>
            </a:avLst>
          </a:prstGeom>
          <a:solidFill>
            <a:srgbClr val="99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1676400" y="2971800"/>
            <a:ext cx="1600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Arial Unicode MS" pitchFamily="34" charset="-128"/>
              </a:rPr>
              <a:t>58% of youth screened scored low or medium risk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smtClean="0"/>
              <a:t>Quantitative Data Analysis</a:t>
            </a:r>
            <a:br>
              <a:rPr lang="en-US" b="1" smtClean="0"/>
            </a:br>
            <a:r>
              <a:rPr lang="en-US" sz="2800" b="1" smtClean="0">
                <a:solidFill>
                  <a:srgbClr val="FFC000"/>
                </a:solidFill>
              </a:rPr>
              <a:t>What has “digging deeper” revealed?</a:t>
            </a:r>
          </a:p>
        </p:txBody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en-US" sz="2000" smtClean="0"/>
              <a:t>RAI Override Rates in Onondaga County, 2010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066800" y="11430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398" name="AutoShape 6"/>
          <p:cNvSpPr>
            <a:spLocks noChangeArrowheads="1"/>
          </p:cNvSpPr>
          <p:nvPr/>
        </p:nvSpPr>
        <p:spPr bwMode="auto">
          <a:xfrm>
            <a:off x="1066800" y="2514600"/>
            <a:ext cx="3505200" cy="2895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399" name="AutoShape 7"/>
          <p:cNvSpPr>
            <a:spLocks noChangeArrowheads="1"/>
          </p:cNvSpPr>
          <p:nvPr/>
        </p:nvSpPr>
        <p:spPr bwMode="auto">
          <a:xfrm>
            <a:off x="4572000" y="1295400"/>
            <a:ext cx="3352800" cy="53340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1066800" y="2514600"/>
            <a:ext cx="3429000" cy="28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</a:rPr>
              <a:t>20 of the 36 youth who did not score for detention were detained.</a:t>
            </a:r>
          </a:p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</a:rPr>
              <a:t>That’s a 56% override rate.</a:t>
            </a: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4495800" y="2743200"/>
            <a:ext cx="3200400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</a:rPr>
              <a:t>65% of the youth detained on overrides were Black. </a:t>
            </a:r>
          </a:p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</a:rPr>
              <a:t>10% were white.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smtClean="0"/>
              <a:t>Quantitative Data Analysis</a:t>
            </a:r>
            <a:br>
              <a:rPr lang="en-US" b="1" smtClean="0"/>
            </a:br>
            <a:r>
              <a:rPr lang="en-US" sz="2800" b="1" smtClean="0">
                <a:solidFill>
                  <a:srgbClr val="FFC000"/>
                </a:solidFill>
              </a:rPr>
              <a:t>Target Populations</a:t>
            </a:r>
          </a:p>
        </p:txBody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>
          <a:xfrm>
            <a:off x="457200" y="2057400"/>
            <a:ext cx="8229600" cy="3763963"/>
          </a:xfrm>
        </p:spPr>
        <p:txBody>
          <a:bodyPr/>
          <a:lstStyle/>
          <a:p>
            <a:r>
              <a:rPr lang="en-US" smtClean="0"/>
              <a:t>Youth detained on low-level criminal law offenses (misdemeanors)</a:t>
            </a:r>
          </a:p>
          <a:p>
            <a:r>
              <a:rPr lang="en-US" smtClean="0"/>
              <a:t>Youth detained on technical violations of probation</a:t>
            </a:r>
          </a:p>
          <a:p>
            <a:r>
              <a:rPr lang="en-US" smtClean="0"/>
              <a:t>Youth with low RAI scores detained because of an override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066800" y="11430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Qualitative Data Collection</a:t>
            </a:r>
            <a:br>
              <a:rPr lang="en-US" b="1" smtClean="0"/>
            </a:br>
            <a:r>
              <a:rPr lang="en-US" sz="2800" b="1" smtClean="0">
                <a:solidFill>
                  <a:srgbClr val="FFC000"/>
                </a:solidFill>
              </a:rPr>
              <a:t> How did the project gain qualitative information?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sp>
        <p:nvSpPr>
          <p:cNvPr id="29701" name="Rectangle 5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en-US" smtClean="0"/>
              <a:t>Interviews with key system stakeholders to better understand how the system typically functions</a:t>
            </a:r>
          </a:p>
          <a:p>
            <a:r>
              <a:rPr lang="en-US" smtClean="0"/>
              <a:t>Focus groups with parents and youth affected by the juvenile justice system and with community members generally concerned about the issues</a:t>
            </a:r>
          </a:p>
          <a:p>
            <a:r>
              <a:rPr lang="en-US" smtClean="0"/>
              <a:t>Community education forums</a:t>
            </a:r>
          </a:p>
          <a:p>
            <a:r>
              <a:rPr lang="en-US" smtClean="0"/>
              <a:t>DMC work group meetings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43000" y="12192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smtClean="0"/>
              <a:t>Qualitative Data Collection</a:t>
            </a:r>
            <a:br>
              <a:rPr lang="en-US" b="1" smtClean="0"/>
            </a:br>
            <a:r>
              <a:rPr lang="en-US" sz="2800" b="1" smtClean="0">
                <a:solidFill>
                  <a:srgbClr val="FFC000"/>
                </a:solidFill>
              </a:rPr>
              <a:t> What were the findings?</a:t>
            </a:r>
          </a:p>
        </p:txBody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5181600"/>
          </a:xfrm>
        </p:spPr>
        <p:txBody>
          <a:bodyPr/>
          <a:lstStyle/>
          <a:p>
            <a:r>
              <a:rPr lang="en-US" sz="2800" smtClean="0"/>
              <a:t>3 focus groups with 7 teenagers, 6 parents, and 6 community members</a:t>
            </a:r>
          </a:p>
          <a:p>
            <a:r>
              <a:rPr lang="en-US" sz="2800" smtClean="0"/>
              <a:t>21 community education forums with 150+ participants</a:t>
            </a:r>
          </a:p>
          <a:p>
            <a:r>
              <a:rPr lang="en-US" sz="2800" smtClean="0"/>
              <a:t>Themes</a:t>
            </a:r>
          </a:p>
          <a:p>
            <a:pPr lvl="1"/>
            <a:r>
              <a:rPr lang="en-US" sz="2400" smtClean="0"/>
              <a:t>Youth and parents not “heard” by the system</a:t>
            </a:r>
          </a:p>
          <a:p>
            <a:pPr lvl="1"/>
            <a:r>
              <a:rPr lang="en-US" sz="2400" smtClean="0"/>
              <a:t>Lack of transparency in the system</a:t>
            </a:r>
          </a:p>
          <a:p>
            <a:pPr lvl="1"/>
            <a:r>
              <a:rPr lang="en-US" sz="2400" smtClean="0"/>
              <a:t>Confusion around roles of system stakeholders</a:t>
            </a:r>
          </a:p>
          <a:p>
            <a:pPr lvl="1"/>
            <a:r>
              <a:rPr lang="en-US" sz="2400" smtClean="0"/>
              <a:t>Over-policing of youth in the City of Syracuse</a:t>
            </a:r>
          </a:p>
          <a:p>
            <a:pPr lvl="1"/>
            <a:r>
              <a:rPr lang="en-US" sz="2400" smtClean="0"/>
              <a:t>Lack of activities and opportunities for youth in Syracuse</a:t>
            </a:r>
          </a:p>
          <a:p>
            <a:pPr lvl="1"/>
            <a:r>
              <a:rPr lang="en-US" sz="2400" smtClean="0"/>
              <a:t>System is punitive rather than supportive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43000" y="12192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>
                <a:cs typeface="Arial" charset="0"/>
              </a:rPr>
              <a:t>Summary &amp; Recommendations</a:t>
            </a:r>
            <a:br>
              <a:rPr lang="en-US" sz="4000" b="1" smtClean="0">
                <a:cs typeface="Arial" charset="0"/>
              </a:rPr>
            </a:br>
            <a:r>
              <a:rPr lang="en-US" sz="2800" b="1" smtClean="0">
                <a:solidFill>
                  <a:srgbClr val="FFC000"/>
                </a:solidFill>
                <a:cs typeface="Arial" charset="0"/>
              </a:rPr>
              <a:t>What can be done to address/support key findings?</a:t>
            </a:r>
            <a:endParaRPr lang="en-US" sz="4000" smtClean="0"/>
          </a:p>
        </p:txBody>
      </p:sp>
      <p:sp>
        <p:nvSpPr>
          <p:cNvPr id="31749" name="Rectangle 5"/>
          <p:cNvSpPr>
            <a:spLocks noGrp="1"/>
          </p:cNvSpPr>
          <p:nvPr>
            <p:ph type="body" idx="4294967295"/>
          </p:nvPr>
        </p:nvSpPr>
        <p:spPr>
          <a:xfrm>
            <a:off x="457200" y="1905000"/>
            <a:ext cx="8229600" cy="4297363"/>
          </a:xfrm>
        </p:spPr>
        <p:txBody>
          <a:bodyPr/>
          <a:lstStyle/>
          <a:p>
            <a:r>
              <a:rPr lang="en-US" smtClean="0"/>
              <a:t>Continue to monitor DMC through the collection and analysis of data.</a:t>
            </a:r>
          </a:p>
          <a:p>
            <a:r>
              <a:rPr lang="en-US" smtClean="0"/>
              <a:t>Fully implement the new RAI with integrity.</a:t>
            </a:r>
          </a:p>
          <a:p>
            <a:r>
              <a:rPr lang="en-US" smtClean="0"/>
              <a:t>Continue to build system and community partnerships.</a:t>
            </a:r>
          </a:p>
          <a:p>
            <a:r>
              <a:rPr lang="en-US" smtClean="0"/>
              <a:t>Ensure that DMC reduction is integral to juvenile justice reform.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914400" y="15240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b="1" smtClean="0"/>
              <a:t>Next Steps</a:t>
            </a:r>
            <a:br>
              <a:rPr lang="en-US" sz="4000" b="1" smtClean="0"/>
            </a:br>
            <a:r>
              <a:rPr lang="en-US" sz="2800" b="1" smtClean="0">
                <a:solidFill>
                  <a:srgbClr val="FFC000"/>
                </a:solidFill>
              </a:rPr>
              <a:t>How will the DMC initiative be sustained? </a:t>
            </a:r>
          </a:p>
        </p:txBody>
      </p:sp>
      <p:sp>
        <p:nvSpPr>
          <p:cNvPr id="33797" name="Rectangle 5"/>
          <p:cNvSpPr>
            <a:spLocks noGrp="1"/>
          </p:cNvSpPr>
          <p:nvPr>
            <p:ph type="body" idx="4294967295"/>
          </p:nvPr>
        </p:nvSpPr>
        <p:spPr>
          <a:xfrm>
            <a:off x="457200" y="1295400"/>
            <a:ext cx="8229600" cy="5334000"/>
          </a:xfrm>
        </p:spPr>
        <p:txBody>
          <a:bodyPr/>
          <a:lstStyle/>
          <a:p>
            <a:r>
              <a:rPr lang="en-US" sz="2800" smtClean="0"/>
              <a:t>DMC work group will continue to meet on a bimonthly schedule</a:t>
            </a:r>
          </a:p>
          <a:p>
            <a:r>
              <a:rPr lang="en-US" sz="2800" smtClean="0"/>
              <a:t>Onondaga County funding the System of Care initiative to build capacity for quantitative data collection and analysis</a:t>
            </a:r>
          </a:p>
          <a:p>
            <a:r>
              <a:rPr lang="en-US" sz="2800" smtClean="0"/>
              <a:t>Potential DCJS support for continued community engagement work at CCA</a:t>
            </a:r>
          </a:p>
          <a:p>
            <a:pPr lvl="1"/>
            <a:r>
              <a:rPr lang="en-US" sz="2400" smtClean="0"/>
              <a:t>Community task force to work on concrete projects informed by the recommendations</a:t>
            </a:r>
          </a:p>
          <a:p>
            <a:pPr lvl="1"/>
            <a:r>
              <a:rPr lang="en-US" sz="2400" smtClean="0"/>
              <a:t>Training and support for community members to serve on the DMC work group and facilitate community education forums</a:t>
            </a:r>
          </a:p>
          <a:p>
            <a:endParaRPr lang="en-US" sz="280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990600" y="11430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b="1" smtClean="0"/>
              <a:t>Final Thoughts </a:t>
            </a:r>
            <a:br>
              <a:rPr lang="en-US" sz="4000" b="1" smtClean="0"/>
            </a:br>
            <a:r>
              <a:rPr lang="en-US" sz="2800" b="1" smtClean="0">
                <a:solidFill>
                  <a:srgbClr val="FFC000"/>
                </a:solidFill>
              </a:rPr>
              <a:t>What should the JJAG know about the process? </a:t>
            </a:r>
            <a:endParaRPr lang="en-US" smtClean="0"/>
          </a:p>
        </p:txBody>
      </p:sp>
      <p:sp>
        <p:nvSpPr>
          <p:cNvPr id="35845" name="Rectangle 5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648200"/>
          </a:xfrm>
        </p:spPr>
        <p:txBody>
          <a:bodyPr/>
          <a:lstStyle/>
          <a:p>
            <a:r>
              <a:rPr lang="en-US" smtClean="0"/>
              <a:t>Difficult to get everyone speaking the same language about DMC in a one-year period; need for DMC 101 for system stakeholders</a:t>
            </a:r>
          </a:p>
          <a:p>
            <a:r>
              <a:rPr lang="en-US" smtClean="0"/>
              <a:t>Community engagement was well-received by system stakeholders but cannot be sustained without deliberate effort and adequate resources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990600" y="11430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1821</TotalTime>
  <Words>846</Words>
  <Application>Microsoft Office PowerPoint</Application>
  <PresentationFormat>On-screen Show (4:3)</PresentationFormat>
  <Paragraphs>122</Paragraphs>
  <Slides>20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Chart</vt:lpstr>
      <vt:lpstr>Onondaga County DMC Final Report</vt:lpstr>
      <vt:lpstr>Local Juvenile Justice System Basics What are the key components of the system?</vt:lpstr>
      <vt:lpstr>Local Juvenile Justice System Basics Juvenile Justice Reform </vt:lpstr>
      <vt:lpstr>Overview of Local DMC Problem What does the issue look like in Onondaga County?</vt:lpstr>
      <vt:lpstr>Overview of Local DMC Problem What does the issue look like in Onondaga County?</vt:lpstr>
      <vt:lpstr>Slide 6</vt:lpstr>
      <vt:lpstr> Grant Supported Activities  How were JJ Formula Funds used?  </vt:lpstr>
      <vt:lpstr>Local DMC Work Group What structural framework supported the work?  </vt:lpstr>
      <vt:lpstr>Local DMC Work Group What structural framework supported the work?</vt:lpstr>
      <vt:lpstr>Quantitative Data Analysis What has “digging deeper” revealed? </vt:lpstr>
      <vt:lpstr>Quantitative Data Analysis What has “digging deeper” revealed? </vt:lpstr>
      <vt:lpstr>Quantitative Data Analysis What has “digging deeper” revealed?</vt:lpstr>
      <vt:lpstr>Quantitative Data Analysis What has “digging deeper” revealed?</vt:lpstr>
      <vt:lpstr>Quantitative Data Analysis What has “digging deeper” revealed?</vt:lpstr>
      <vt:lpstr>Quantitative Data Analysis Target Populations</vt:lpstr>
      <vt:lpstr>Qualitative Data Collection  How did the project gain qualitative information? </vt:lpstr>
      <vt:lpstr>Qualitative Data Collection  What were the findings?</vt:lpstr>
      <vt:lpstr>Summary &amp; Recommendations What can be done to address/support key findings?</vt:lpstr>
      <vt:lpstr>Next Steps How will the DMC initiative be sustained? </vt:lpstr>
      <vt:lpstr>Final Thoughts  What should the JJAG know about the process? </vt:lpstr>
    </vt:vector>
  </TitlesOfParts>
  <Company>NYS Division of Criminal Justice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DCJS User</dc:creator>
  <cp:lastModifiedBy>DCJS User</cp:lastModifiedBy>
  <cp:revision>37</cp:revision>
  <dcterms:created xsi:type="dcterms:W3CDTF">2011-06-14T01:05:54Z</dcterms:created>
  <dcterms:modified xsi:type="dcterms:W3CDTF">2011-12-20T16:46:44Z</dcterms:modified>
</cp:coreProperties>
</file>