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30"/>
  </p:notesMasterIdLst>
  <p:handoutMasterIdLst>
    <p:handoutMasterId r:id="rId31"/>
  </p:handoutMasterIdLst>
  <p:sldIdLst>
    <p:sldId id="256" r:id="rId2"/>
    <p:sldId id="265" r:id="rId3"/>
    <p:sldId id="283" r:id="rId4"/>
    <p:sldId id="290" r:id="rId5"/>
    <p:sldId id="284" r:id="rId6"/>
    <p:sldId id="257" r:id="rId7"/>
    <p:sldId id="258" r:id="rId8"/>
    <p:sldId id="260" r:id="rId9"/>
    <p:sldId id="274" r:id="rId10"/>
    <p:sldId id="259" r:id="rId11"/>
    <p:sldId id="273" r:id="rId12"/>
    <p:sldId id="267" r:id="rId13"/>
    <p:sldId id="268" r:id="rId14"/>
    <p:sldId id="269" r:id="rId15"/>
    <p:sldId id="261" r:id="rId16"/>
    <p:sldId id="270" r:id="rId17"/>
    <p:sldId id="271" r:id="rId18"/>
    <p:sldId id="262" r:id="rId19"/>
    <p:sldId id="279" r:id="rId20"/>
    <p:sldId id="289" r:id="rId21"/>
    <p:sldId id="263" r:id="rId22"/>
    <p:sldId id="277" r:id="rId23"/>
    <p:sldId id="264" r:id="rId24"/>
    <p:sldId id="280" r:id="rId25"/>
    <p:sldId id="266" r:id="rId26"/>
    <p:sldId id="281" r:id="rId27"/>
    <p:sldId id="282" r:id="rId28"/>
    <p:sldId id="287"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autoAdjust="0"/>
    <p:restoredTop sz="83636" autoAdjust="0"/>
  </p:normalViewPr>
  <p:slideViewPr>
    <p:cSldViewPr>
      <p:cViewPr varScale="1">
        <p:scale>
          <a:sx n="85" d="100"/>
          <a:sy n="85" d="100"/>
        </p:scale>
        <p:origin x="-136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EAC51485-38AD-43FF-A22B-928997FEF272}" type="datetimeFigureOut">
              <a:rPr lang="en-US" smtClean="0"/>
              <a:t>5/27/2014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4E6A2A7-FAEE-4D7A-BE47-49B8285F63BA}" type="slidenum">
              <a:rPr lang="en-US" smtClean="0"/>
              <a:t>‹#›</a:t>
            </a:fld>
            <a:endParaRPr lang="en-US"/>
          </a:p>
        </p:txBody>
      </p:sp>
    </p:spTree>
    <p:extLst>
      <p:ext uri="{BB962C8B-B14F-4D97-AF65-F5344CB8AC3E}">
        <p14:creationId xmlns:p14="http://schemas.microsoft.com/office/powerpoint/2010/main" val="2747405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C855DA-2DB9-4948-800B-6CA798EACDB4}" type="datetimeFigureOut">
              <a:rPr lang="en-US" smtClean="0"/>
              <a:t>5/27/2014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8838B2E-FF00-4984-B1C7-9A4E48B7BE15}" type="slidenum">
              <a:rPr lang="en-US" smtClean="0"/>
              <a:t>‹#›</a:t>
            </a:fld>
            <a:endParaRPr lang="en-US"/>
          </a:p>
        </p:txBody>
      </p:sp>
    </p:spTree>
    <p:extLst>
      <p:ext uri="{BB962C8B-B14F-4D97-AF65-F5344CB8AC3E}">
        <p14:creationId xmlns:p14="http://schemas.microsoft.com/office/powerpoint/2010/main" val="538204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a:t>
            </a:fld>
            <a:endParaRPr lang="en-US" dirty="0"/>
          </a:p>
        </p:txBody>
      </p:sp>
    </p:spTree>
    <p:extLst>
      <p:ext uri="{BB962C8B-B14F-4D97-AF65-F5344CB8AC3E}">
        <p14:creationId xmlns:p14="http://schemas.microsoft.com/office/powerpoint/2010/main" val="2545275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Rape (Pre 2013)</a:t>
            </a:r>
            <a:r>
              <a:rPr lang="en-US" baseline="0" dirty="0" smtClean="0"/>
              <a:t>: </a:t>
            </a:r>
            <a:r>
              <a:rPr lang="en-US" dirty="0" smtClean="0"/>
              <a:t>The carnal knowledge of a female forcibly and against her will.  Carnal knowledge is defined as sexual intercourse or the slightest penetration of the vagina by</a:t>
            </a:r>
            <a:r>
              <a:rPr lang="en-US" baseline="0" dirty="0" smtClean="0"/>
              <a:t> the penis</a:t>
            </a:r>
            <a:r>
              <a:rPr lang="en-US" dirty="0" smtClean="0"/>
              <a:t>.</a:t>
            </a:r>
          </a:p>
          <a:p>
            <a:endParaRPr lang="en-US" dirty="0" smtClean="0"/>
          </a:p>
          <a:p>
            <a:r>
              <a:rPr lang="en-US" dirty="0" smtClean="0"/>
              <a:t>“Against her will” implies</a:t>
            </a:r>
            <a:r>
              <a:rPr lang="en-US" baseline="0" dirty="0" smtClean="0"/>
              <a:t> the victim’s lack of consent, </a:t>
            </a:r>
            <a:r>
              <a:rPr lang="en-US" dirty="0" smtClean="0"/>
              <a:t>including cases where</a:t>
            </a:r>
            <a:r>
              <a:rPr lang="en-US" baseline="0" dirty="0" smtClean="0"/>
              <a:t> a </a:t>
            </a:r>
            <a:r>
              <a:rPr lang="en-US" dirty="0" smtClean="0"/>
              <a:t>victim is incapable of giving consent due to the victim’s youth, or the victim’s temporary or permanent mental or physical incapacity.  The ability of a victim to give consent must be a professional determination by the law enforcement agency.</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10</a:t>
            </a:fld>
            <a:endParaRPr lang="en-US" dirty="0"/>
          </a:p>
        </p:txBody>
      </p:sp>
    </p:spTree>
    <p:extLst>
      <p:ext uri="{BB962C8B-B14F-4D97-AF65-F5344CB8AC3E}">
        <p14:creationId xmlns:p14="http://schemas.microsoft.com/office/powerpoint/2010/main" val="3454539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UCR Program breaks down offenses classified under Rape (Pre 2013) </a:t>
            </a:r>
            <a:r>
              <a:rPr lang="en-US" baseline="0" dirty="0" smtClean="0"/>
              <a:t>into </a:t>
            </a:r>
            <a:r>
              <a:rPr lang="en-US" baseline="0" dirty="0" smtClean="0"/>
              <a:t>4 </a:t>
            </a:r>
            <a:r>
              <a:rPr lang="en-US" baseline="0" dirty="0" smtClean="0"/>
              <a:t>weapon subclasses</a:t>
            </a:r>
            <a:r>
              <a:rPr lang="en-US" baseline="0" dirty="0" smtClean="0"/>
              <a:t>: Handgun, Other Firearm, Other Weapon, and Fear (No Weapon).  These subclasses do not apply to Rape (2013 Expanded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11</a:t>
            </a:fld>
            <a:endParaRPr lang="en-US" dirty="0"/>
          </a:p>
        </p:txBody>
      </p:sp>
    </p:spTree>
    <p:extLst>
      <p:ext uri="{BB962C8B-B14F-4D97-AF65-F5344CB8AC3E}">
        <p14:creationId xmlns:p14="http://schemas.microsoft.com/office/powerpoint/2010/main" val="1395121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Robbery: The taking or attempting to take anything of value from the care, custody, or control of a person or persons by </a:t>
            </a:r>
            <a:r>
              <a:rPr lang="en-US" dirty="0" smtClean="0"/>
              <a:t>force or threat </a:t>
            </a:r>
            <a:r>
              <a:rPr lang="en-US" dirty="0" smtClean="0"/>
              <a:t>of </a:t>
            </a:r>
            <a:r>
              <a:rPr lang="en-US" dirty="0" smtClean="0"/>
              <a:t>force, violence, and/or </a:t>
            </a:r>
            <a:r>
              <a:rPr lang="en-US" dirty="0" smtClean="0"/>
              <a:t>by putting the victim in fear.</a:t>
            </a:r>
          </a:p>
          <a:p>
            <a:endParaRPr lang="en-US" dirty="0" smtClean="0"/>
          </a:p>
          <a:p>
            <a:r>
              <a:rPr lang="en-US" dirty="0" smtClean="0"/>
              <a:t>Robbery involves a theft or larceny, but is aggravated by the element of force or threat of force, making it a violent crime.  Although it is a violent crime, Robbery is considered a crime against property rather than a crime against person.</a:t>
            </a:r>
          </a:p>
          <a:p>
            <a:endParaRPr lang="en-US" dirty="0" smtClean="0"/>
          </a:p>
          <a:p>
            <a:r>
              <a:rPr lang="en-US" dirty="0" smtClean="0"/>
              <a:t>For</a:t>
            </a:r>
            <a:r>
              <a:rPr lang="en-US" baseline="0" dirty="0" smtClean="0"/>
              <a:t> example, c</a:t>
            </a:r>
            <a:r>
              <a:rPr lang="en-US" dirty="0" smtClean="0"/>
              <a:t>arjacking </a:t>
            </a:r>
            <a:r>
              <a:rPr lang="en-US" dirty="0" smtClean="0"/>
              <a:t>is a robbery offense in which a motor vehicle is taken through force or threat of force.  In such cases, agencies must report only a robbery and not a motor vehicle theft.</a:t>
            </a:r>
          </a:p>
        </p:txBody>
      </p:sp>
      <p:sp>
        <p:nvSpPr>
          <p:cNvPr id="4" name="Slide Number Placeholder 3"/>
          <p:cNvSpPr>
            <a:spLocks noGrp="1"/>
          </p:cNvSpPr>
          <p:nvPr>
            <p:ph type="sldNum" sz="quarter" idx="10"/>
          </p:nvPr>
        </p:nvSpPr>
        <p:spPr/>
        <p:txBody>
          <a:bodyPr/>
          <a:lstStyle/>
          <a:p>
            <a:fld id="{A8838B2E-FF00-4984-B1C7-9A4E48B7BE15}" type="slidenum">
              <a:rPr lang="en-US" smtClean="0"/>
              <a:t>12</a:t>
            </a:fld>
            <a:endParaRPr lang="en-US" dirty="0"/>
          </a:p>
        </p:txBody>
      </p:sp>
    </p:spTree>
    <p:extLst>
      <p:ext uri="{BB962C8B-B14F-4D97-AF65-F5344CB8AC3E}">
        <p14:creationId xmlns:p14="http://schemas.microsoft.com/office/powerpoint/2010/main" val="1192722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Offenses classified as Robbery include</a:t>
            </a:r>
            <a:r>
              <a:rPr lang="en-US" baseline="0" dirty="0" smtClean="0"/>
              <a:t> a weapon subclass for the weapon type used in the commission of the offense.  Weapon subclasses include: Handgun, Other Firearm, Knife or Cutting Instrument, Other Dangerous Weapon, and </a:t>
            </a:r>
            <a:r>
              <a:rPr lang="en-US" baseline="0" dirty="0" smtClean="0"/>
              <a:t>Strong-Arm.</a:t>
            </a:r>
          </a:p>
          <a:p>
            <a:pPr defTabSz="931774"/>
            <a:endParaRPr lang="en-US" baseline="0" dirty="0" smtClean="0"/>
          </a:p>
          <a:p>
            <a:pPr defTabSz="931774"/>
            <a:r>
              <a:rPr lang="en-US" dirty="0" smtClean="0"/>
              <a:t>The </a:t>
            </a:r>
            <a:r>
              <a:rPr lang="en-US" dirty="0" smtClean="0"/>
              <a:t>UCR program</a:t>
            </a:r>
            <a:r>
              <a:rPr lang="en-US" baseline="0" dirty="0" smtClean="0"/>
              <a:t> considers a weapon to be a commonly known weapon </a:t>
            </a:r>
            <a:r>
              <a:rPr lang="en-US" baseline="0" dirty="0" smtClean="0"/>
              <a:t>(a gun, knife, club, etc.), or any </a:t>
            </a:r>
            <a:r>
              <a:rPr lang="en-US" baseline="0" dirty="0" smtClean="0"/>
              <a:t>item which, although not usually thought of as a weapon, becomes one in the commission of a crime</a:t>
            </a:r>
            <a:r>
              <a:rPr lang="en-US" baseline="0" dirty="0" smtClean="0"/>
              <a:t>.  Reporting agencies classify crimes involving pretend weapons, or those in which the weapon is not seen by the victim, but the Robber claims to posses one, as armed robbery.  Should an immediate on-view arrest prove that there is no weapon involved, the agency classifies the offense as strong-arm Robbery.</a:t>
            </a:r>
            <a:endParaRPr lang="en-US" baseline="0" dirty="0" smtClean="0"/>
          </a:p>
        </p:txBody>
      </p:sp>
      <p:sp>
        <p:nvSpPr>
          <p:cNvPr id="4" name="Slide Number Placeholder 3"/>
          <p:cNvSpPr>
            <a:spLocks noGrp="1"/>
          </p:cNvSpPr>
          <p:nvPr>
            <p:ph type="sldNum" sz="quarter" idx="10"/>
          </p:nvPr>
        </p:nvSpPr>
        <p:spPr/>
        <p:txBody>
          <a:bodyPr/>
          <a:lstStyle/>
          <a:p>
            <a:fld id="{A8838B2E-FF00-4984-B1C7-9A4E48B7BE15}" type="slidenum">
              <a:rPr lang="en-US" smtClean="0"/>
              <a:t>13</a:t>
            </a:fld>
            <a:endParaRPr lang="en-US" dirty="0"/>
          </a:p>
        </p:txBody>
      </p:sp>
    </p:spTree>
    <p:extLst>
      <p:ext uri="{BB962C8B-B14F-4D97-AF65-F5344CB8AC3E}">
        <p14:creationId xmlns:p14="http://schemas.microsoft.com/office/powerpoint/2010/main" val="1784712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Offenses classified under Robbery</a:t>
            </a:r>
            <a:r>
              <a:rPr lang="en-US" baseline="0" dirty="0" smtClean="0"/>
              <a:t> are also broken down by the location where the offense occurred.  Location subclasses include: Highway/Street/Alley, Gas Station, Convenience Store, Bank, Other Commercial Building, </a:t>
            </a:r>
            <a:r>
              <a:rPr lang="en-US" baseline="0" dirty="0" smtClean="0"/>
              <a:t>Residence, </a:t>
            </a:r>
            <a:r>
              <a:rPr lang="en-US" baseline="0" dirty="0" smtClean="0"/>
              <a:t>and Miscellaneous.  If a Convenience Store has a Gas Station on its premises, use the Convenience Store location type.</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14</a:t>
            </a:fld>
            <a:endParaRPr lang="en-US" dirty="0"/>
          </a:p>
        </p:txBody>
      </p:sp>
    </p:spTree>
    <p:extLst>
      <p:ext uri="{BB962C8B-B14F-4D97-AF65-F5344CB8AC3E}">
        <p14:creationId xmlns:p14="http://schemas.microsoft.com/office/powerpoint/2010/main" val="1571073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Aggravated Assault: An unlawful attack by one person upon another with the intent of inflicting severe or aggravated bodily injury.  This type of assault usually is accompanied by the use of a weapon or by means likely to produce death or great bodily </a:t>
            </a:r>
            <a:r>
              <a:rPr lang="en-US" dirty="0" smtClean="0"/>
              <a:t>harm.</a:t>
            </a:r>
          </a:p>
          <a:p>
            <a:endParaRPr lang="en-US" dirty="0" smtClean="0"/>
          </a:p>
          <a:p>
            <a:r>
              <a:rPr lang="en-US" dirty="0" smtClean="0"/>
              <a:t>Attempts to</a:t>
            </a:r>
            <a:r>
              <a:rPr lang="en-US" baseline="0" dirty="0" smtClean="0"/>
              <a:t> murder are classified as Aggravated Assault.  </a:t>
            </a:r>
            <a:r>
              <a:rPr lang="en-US" dirty="0" smtClean="0"/>
              <a:t>Please note, it </a:t>
            </a:r>
            <a:r>
              <a:rPr lang="en-US" dirty="0" smtClean="0"/>
              <a:t>is not necessary that injury result from an aggravated assault when a gun, knife, or other weapon that could cause serious personal injury is used.  For example, New York State Penal Law 120.14 sub 1 Menacing </a:t>
            </a:r>
            <a:r>
              <a:rPr lang="en-US" dirty="0" smtClean="0"/>
              <a:t>in the 2</a:t>
            </a:r>
            <a:r>
              <a:rPr lang="en-US" baseline="30000" dirty="0" smtClean="0"/>
              <a:t>nd</a:t>
            </a:r>
            <a:r>
              <a:rPr lang="en-US" baseline="0" dirty="0" smtClean="0"/>
              <a:t> degree </a:t>
            </a:r>
            <a:r>
              <a:rPr lang="en-US" dirty="0" smtClean="0"/>
              <a:t>is </a:t>
            </a:r>
            <a:r>
              <a:rPr lang="en-US" dirty="0" smtClean="0"/>
              <a:t>classified as an Aggravated Assault due to the presence of a dangerous weapon.</a:t>
            </a:r>
          </a:p>
        </p:txBody>
      </p:sp>
      <p:sp>
        <p:nvSpPr>
          <p:cNvPr id="4" name="Slide Number Placeholder 3"/>
          <p:cNvSpPr>
            <a:spLocks noGrp="1"/>
          </p:cNvSpPr>
          <p:nvPr>
            <p:ph type="sldNum" sz="quarter" idx="10"/>
          </p:nvPr>
        </p:nvSpPr>
        <p:spPr/>
        <p:txBody>
          <a:bodyPr/>
          <a:lstStyle/>
          <a:p>
            <a:fld id="{A8838B2E-FF00-4984-B1C7-9A4E48B7BE15}" type="slidenum">
              <a:rPr lang="en-US" smtClean="0"/>
              <a:t>15</a:t>
            </a:fld>
            <a:endParaRPr lang="en-US" dirty="0"/>
          </a:p>
        </p:txBody>
      </p:sp>
    </p:spTree>
    <p:extLst>
      <p:ext uri="{BB962C8B-B14F-4D97-AF65-F5344CB8AC3E}">
        <p14:creationId xmlns:p14="http://schemas.microsoft.com/office/powerpoint/2010/main" val="618448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Aggravated</a:t>
            </a:r>
            <a:r>
              <a:rPr lang="en-US" baseline="0" dirty="0" smtClean="0"/>
              <a:t> Assault is broken down </a:t>
            </a:r>
            <a:r>
              <a:rPr lang="en-US" baseline="0" dirty="0" smtClean="0"/>
              <a:t>by the </a:t>
            </a:r>
            <a:r>
              <a:rPr lang="en-US" baseline="0" dirty="0" smtClean="0"/>
              <a:t>same 5 Weapon </a:t>
            </a:r>
            <a:r>
              <a:rPr lang="en-US" baseline="0" dirty="0" smtClean="0"/>
              <a:t>subclasses </a:t>
            </a:r>
            <a:r>
              <a:rPr lang="en-US" baseline="0" dirty="0" smtClean="0"/>
              <a:t>as Robbery.</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16</a:t>
            </a:fld>
            <a:endParaRPr lang="en-US" dirty="0"/>
          </a:p>
        </p:txBody>
      </p:sp>
    </p:spTree>
    <p:extLst>
      <p:ext uri="{BB962C8B-B14F-4D97-AF65-F5344CB8AC3E}">
        <p14:creationId xmlns:p14="http://schemas.microsoft.com/office/powerpoint/2010/main" val="1363772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Aggravated Assault</a:t>
            </a:r>
            <a:r>
              <a:rPr lang="en-US" baseline="0" dirty="0" smtClean="0"/>
              <a:t> is also broken down by location using one of four subclasses: Street, Public Building, Residence, and Other.</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17</a:t>
            </a:fld>
            <a:endParaRPr lang="en-US" dirty="0"/>
          </a:p>
        </p:txBody>
      </p:sp>
    </p:spTree>
    <p:extLst>
      <p:ext uri="{BB962C8B-B14F-4D97-AF65-F5344CB8AC3E}">
        <p14:creationId xmlns:p14="http://schemas.microsoft.com/office/powerpoint/2010/main" val="2399724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Burglary: The unlawful entry of a structure to commit a theft or a </a:t>
            </a:r>
            <a:r>
              <a:rPr lang="en-US" dirty="0" smtClean="0"/>
              <a:t>felony.</a:t>
            </a:r>
          </a:p>
          <a:p>
            <a:endParaRPr lang="en-US" dirty="0" smtClean="0"/>
          </a:p>
          <a:p>
            <a:r>
              <a:rPr lang="en-US" dirty="0" smtClean="0"/>
              <a:t>The </a:t>
            </a:r>
            <a:r>
              <a:rPr lang="en-US" dirty="0" smtClean="0"/>
              <a:t>UCR Program classifies offenses locally known as: </a:t>
            </a:r>
            <a:r>
              <a:rPr lang="en-US" dirty="0" smtClean="0"/>
              <a:t>unlawful </a:t>
            </a:r>
            <a:r>
              <a:rPr lang="en-US" dirty="0" smtClean="0"/>
              <a:t>entry with intent to commit a larceny or felony, breaking and entering with intent to commit a </a:t>
            </a:r>
            <a:r>
              <a:rPr lang="en-US" dirty="0" smtClean="0"/>
              <a:t>larceny,</a:t>
            </a:r>
            <a:r>
              <a:rPr lang="en-US" baseline="0" dirty="0" smtClean="0"/>
              <a:t> </a:t>
            </a:r>
            <a:r>
              <a:rPr lang="en-US" dirty="0" smtClean="0"/>
              <a:t>safecracking</a:t>
            </a:r>
            <a:r>
              <a:rPr lang="en-US" dirty="0" smtClean="0"/>
              <a:t>, and all attempts at these offenses as </a:t>
            </a:r>
            <a:r>
              <a:rPr lang="en-US" dirty="0" smtClean="0"/>
              <a:t>burglary.</a:t>
            </a:r>
          </a:p>
          <a:p>
            <a:endParaRPr lang="en-US" dirty="0" smtClean="0"/>
          </a:p>
          <a:p>
            <a:r>
              <a:rPr lang="en-US" dirty="0" smtClean="0"/>
              <a:t>There are 3 Burglary </a:t>
            </a:r>
            <a:r>
              <a:rPr lang="en-US" baseline="0" dirty="0" smtClean="0"/>
              <a:t>types:  </a:t>
            </a:r>
            <a:r>
              <a:rPr lang="en-US" baseline="0" dirty="0" smtClean="0"/>
              <a:t>Forcible Entry, Unlawful Entry – No Force, and Attempted Forcible Entry. </a:t>
            </a:r>
            <a:r>
              <a:rPr lang="en-US" baseline="0" dirty="0" smtClean="0"/>
              <a:t>Other aspects Burglary collected through the UCR program include if </a:t>
            </a:r>
            <a:r>
              <a:rPr lang="en-US" baseline="0" dirty="0" smtClean="0"/>
              <a:t>a burglary </a:t>
            </a:r>
            <a:r>
              <a:rPr lang="en-US" baseline="0" dirty="0" smtClean="0"/>
              <a:t>occurred at a residence or </a:t>
            </a:r>
            <a:r>
              <a:rPr lang="en-US" baseline="0" dirty="0" smtClean="0"/>
              <a:t>non-residence, and whether the burglary occurred during the day or night.</a:t>
            </a:r>
          </a:p>
        </p:txBody>
      </p:sp>
      <p:sp>
        <p:nvSpPr>
          <p:cNvPr id="4" name="Slide Number Placeholder 3"/>
          <p:cNvSpPr>
            <a:spLocks noGrp="1"/>
          </p:cNvSpPr>
          <p:nvPr>
            <p:ph type="sldNum" sz="quarter" idx="10"/>
          </p:nvPr>
        </p:nvSpPr>
        <p:spPr/>
        <p:txBody>
          <a:bodyPr/>
          <a:lstStyle/>
          <a:p>
            <a:fld id="{A8838B2E-FF00-4984-B1C7-9A4E48B7BE15}" type="slidenum">
              <a:rPr lang="en-US" smtClean="0"/>
              <a:t>18</a:t>
            </a:fld>
            <a:endParaRPr lang="en-US" dirty="0"/>
          </a:p>
        </p:txBody>
      </p:sp>
    </p:spTree>
    <p:extLst>
      <p:ext uri="{BB962C8B-B14F-4D97-AF65-F5344CB8AC3E}">
        <p14:creationId xmlns:p14="http://schemas.microsoft.com/office/powerpoint/2010/main" val="842006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Burglaries of hotels, motels, lodging houses, or other places where temporary lodging is the main purpose, can present reporting problems to law enforcement.  If a number of units under a single manager are burglarized, and the offenses are most likely to be reported to law enforcement by the manager rather than individual tenants, the burglary is reported as a single offense</a:t>
            </a:r>
            <a:r>
              <a:rPr kumimoji="0" lang="en-US" sz="1200" b="0" i="0" u="none" strike="noStrike" kern="1200" cap="none" spc="0" normalizeH="0" baseline="0" noProof="0" dirty="0" smtClean="0">
                <a:ln>
                  <a:noFill/>
                </a:ln>
                <a:solidFill>
                  <a:prstClr val="black"/>
                </a:solidFill>
                <a:effectLst/>
                <a:uLnTx/>
                <a:uFillTx/>
                <a:latin typeface="+mn-lt"/>
              </a:rPr>
              <a:t>.</a:t>
            </a:r>
            <a:endParaRPr kumimoji="0" lang="en-US" sz="1200" b="0" i="0" u="none" strike="noStrike" kern="1200" cap="none" spc="0" normalizeH="0" baseline="0" noProof="0" dirty="0" smtClean="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A8838B2E-FF00-4984-B1C7-9A4E48B7BE15}" type="slidenum">
              <a:rPr lang="en-US" smtClean="0"/>
              <a:t>19</a:t>
            </a:fld>
            <a:endParaRPr lang="en-US" dirty="0"/>
          </a:p>
        </p:txBody>
      </p:sp>
    </p:spTree>
    <p:extLst>
      <p:ext uri="{BB962C8B-B14F-4D97-AF65-F5344CB8AC3E}">
        <p14:creationId xmlns:p14="http://schemas.microsoft.com/office/powerpoint/2010/main" val="3574856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Classifying is determining the proper crime category in which to report an offense through the</a:t>
            </a:r>
            <a:r>
              <a:rPr lang="en-US" baseline="0" dirty="0" smtClean="0"/>
              <a:t> Uniform Crime Reporting Program</a:t>
            </a:r>
            <a:r>
              <a:rPr lang="en-US" dirty="0" smtClean="0"/>
              <a:t>.</a:t>
            </a:r>
            <a:r>
              <a:rPr lang="en-US" baseline="0" dirty="0" smtClean="0"/>
              <a:t>  </a:t>
            </a:r>
            <a:r>
              <a:rPr lang="en-US" dirty="0" smtClean="0"/>
              <a:t>Before</a:t>
            </a:r>
            <a:r>
              <a:rPr lang="en-US" baseline="0" dirty="0" smtClean="0"/>
              <a:t> submitting UCR crime data to DCJS, </a:t>
            </a:r>
            <a:r>
              <a:rPr lang="en-US" dirty="0" smtClean="0"/>
              <a:t>agencies must first classify offenses known to law enforcement according</a:t>
            </a:r>
            <a:r>
              <a:rPr lang="en-US" baseline="0" dirty="0" smtClean="0"/>
              <a:t> to</a:t>
            </a:r>
            <a:r>
              <a:rPr lang="en-US" dirty="0" smtClean="0"/>
              <a:t> standard UCR offense definitions.</a:t>
            </a:r>
            <a:r>
              <a:rPr lang="en-US" baseline="0" dirty="0" smtClean="0"/>
              <a:t>  </a:t>
            </a:r>
            <a:r>
              <a:rPr lang="en-US" dirty="0" smtClean="0"/>
              <a:t>This practice ensures that offenses with different titles under</a:t>
            </a:r>
            <a:r>
              <a:rPr lang="en-US" baseline="0" dirty="0" smtClean="0"/>
              <a:t> </a:t>
            </a:r>
            <a:r>
              <a:rPr lang="en-US" dirty="0" smtClean="0"/>
              <a:t>state and local law are consistently and uniformly recorded in UCR</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facilitate accurate classification, all applicable New York State laws are assigned a UCR offense </a:t>
            </a:r>
            <a:r>
              <a:rPr lang="en-US" baseline="0" dirty="0" smtClean="0"/>
              <a:t>code.  Each UCR offense code corresponds </a:t>
            </a:r>
            <a:r>
              <a:rPr lang="en-US" baseline="0" dirty="0" smtClean="0"/>
              <a:t>to </a:t>
            </a:r>
            <a:r>
              <a:rPr lang="en-US" baseline="0" dirty="0" smtClean="0"/>
              <a:t>specific </a:t>
            </a:r>
            <a:r>
              <a:rPr lang="en-US" baseline="0" dirty="0" smtClean="0"/>
              <a:t>UCR </a:t>
            </a:r>
            <a:r>
              <a:rPr lang="en-US" baseline="0" dirty="0" smtClean="0"/>
              <a:t>offense category.</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following </a:t>
            </a:r>
            <a:r>
              <a:rPr lang="en-US" baseline="0" dirty="0" smtClean="0"/>
              <a:t>resources list </a:t>
            </a:r>
            <a:r>
              <a:rPr lang="en-US" baseline="0" dirty="0" smtClean="0"/>
              <a:t>all </a:t>
            </a:r>
            <a:r>
              <a:rPr lang="en-US" baseline="0" dirty="0" smtClean="0"/>
              <a:t>applicable laws </a:t>
            </a:r>
            <a:r>
              <a:rPr lang="en-US" baseline="0" dirty="0" smtClean="0"/>
              <a:t>with </a:t>
            </a:r>
            <a:r>
              <a:rPr lang="en-US" baseline="0" dirty="0" smtClean="0"/>
              <a:t>their corresponding </a:t>
            </a:r>
            <a:r>
              <a:rPr lang="en-US" baseline="0" dirty="0" smtClean="0"/>
              <a:t>UCR offense code: </a:t>
            </a:r>
            <a:r>
              <a:rPr lang="en-US" dirty="0" smtClean="0"/>
              <a:t>the New York State Coded Law File, the UCR Law Section Reference Table, and the UCR Cross Reference Table</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A8838B2E-FF00-4984-B1C7-9A4E48B7BE15}" type="slidenum">
              <a:rPr lang="en-US" smtClean="0"/>
              <a:t>2</a:t>
            </a:fld>
            <a:endParaRPr lang="en-US" dirty="0"/>
          </a:p>
        </p:txBody>
      </p:sp>
    </p:spTree>
    <p:extLst>
      <p:ext uri="{BB962C8B-B14F-4D97-AF65-F5344CB8AC3E}">
        <p14:creationId xmlns:p14="http://schemas.microsoft.com/office/powerpoint/2010/main" val="668556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If the living areas in a building are rented or leased to occupants for a period of time that would preclude the tenancy from being classified as transient, then the Hotel Rule does not apply</a:t>
            </a:r>
            <a:r>
              <a:rPr kumimoji="0" lang="en-US" sz="1200" b="0" i="0" u="none" strike="noStrike" kern="1200" cap="none" spc="0" normalizeH="0" baseline="0" noProof="0" dirty="0" smtClean="0">
                <a:ln>
                  <a:noFill/>
                </a:ln>
                <a:solidFill>
                  <a:prstClr val="black"/>
                </a:solidFill>
                <a:effectLst/>
                <a:uLnTx/>
                <a:uFillTx/>
                <a:latin typeface="+mn-lt"/>
              </a:rPr>
              <a:t>.</a:t>
            </a:r>
            <a:endParaRPr kumimoji="0" lang="en-US" sz="1200" b="0" i="0" u="none" strike="noStrike" kern="1200" cap="none" spc="0" normalizeH="0" baseline="0" noProof="0" dirty="0" smtClean="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A8838B2E-FF00-4984-B1C7-9A4E48B7BE15}" type="slidenum">
              <a:rPr lang="en-US" smtClean="0"/>
              <a:t>20</a:t>
            </a:fld>
            <a:endParaRPr lang="en-US"/>
          </a:p>
        </p:txBody>
      </p:sp>
    </p:spTree>
    <p:extLst>
      <p:ext uri="{BB962C8B-B14F-4D97-AF65-F5344CB8AC3E}">
        <p14:creationId xmlns:p14="http://schemas.microsoft.com/office/powerpoint/2010/main" val="12797523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Larceny-Theft: The unlawful taking, carrying, leading, or riding away of property from the possession of another.  </a:t>
            </a:r>
            <a:endParaRPr lang="en-US" dirty="0" smtClean="0"/>
          </a:p>
          <a:p>
            <a:endParaRPr lang="en-US" dirty="0" smtClean="0"/>
          </a:p>
          <a:p>
            <a:r>
              <a:rPr lang="en-US" dirty="0" smtClean="0"/>
              <a:t>Larceny </a:t>
            </a:r>
            <a:r>
              <a:rPr lang="en-US" dirty="0" smtClean="0"/>
              <a:t>and theft mean the same thing in the UCR Program.  </a:t>
            </a:r>
            <a:r>
              <a:rPr lang="en-US" dirty="0" smtClean="0"/>
              <a:t>For </a:t>
            </a:r>
            <a:r>
              <a:rPr lang="en-US" dirty="0" smtClean="0"/>
              <a:t>the UCR Program, agencies </a:t>
            </a:r>
            <a:r>
              <a:rPr lang="en-US" dirty="0" smtClean="0"/>
              <a:t>report </a:t>
            </a:r>
            <a:r>
              <a:rPr lang="en-US" dirty="0" smtClean="0"/>
              <a:t>local offense classifications such as grand theft, petty larceny, felony larceny, or misdemeanor larceny as larceny-theft</a:t>
            </a:r>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thefts and attempted thefts are included in this category with one exception: motor vehicle theft.  Because of the high volume of motor vehicle thefts, this crime has its own offense category.</a:t>
            </a:r>
            <a:endParaRPr lang="en-US" dirty="0" smtClean="0"/>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21</a:t>
            </a:fld>
            <a:endParaRPr lang="en-US"/>
          </a:p>
        </p:txBody>
      </p:sp>
    </p:spTree>
    <p:extLst>
      <p:ext uri="{BB962C8B-B14F-4D97-AF65-F5344CB8AC3E}">
        <p14:creationId xmlns:p14="http://schemas.microsoft.com/office/powerpoint/2010/main" val="3949851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Larceny</a:t>
            </a:r>
            <a:r>
              <a:rPr lang="en-US" baseline="0" dirty="0" smtClean="0"/>
              <a:t>-Theft is broken down by type.   </a:t>
            </a:r>
            <a:r>
              <a:rPr lang="en-US" baseline="0" dirty="0" smtClean="0"/>
              <a:t>These include: Pocket Picking, Purse Snatching, Shoplifting, Thefts From Motor Vehicles, Thefts of Motor Vehicle Parts and Accessories, Thefts of Bicycles, Theft from Coin-Operated Device or Machine, and All Other.</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22</a:t>
            </a:fld>
            <a:endParaRPr lang="en-US"/>
          </a:p>
        </p:txBody>
      </p:sp>
    </p:spTree>
    <p:extLst>
      <p:ext uri="{BB962C8B-B14F-4D97-AF65-F5344CB8AC3E}">
        <p14:creationId xmlns:p14="http://schemas.microsoft.com/office/powerpoint/2010/main" val="2467516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Motor Vehicle Theft: The theft or attempted theft of a motor vehicle.  This includes all self-propelled vehicles that run on land and not on rails.</a:t>
            </a:r>
          </a:p>
          <a:p>
            <a:endParaRPr lang="en-US" dirty="0" smtClean="0"/>
          </a:p>
          <a:p>
            <a:r>
              <a:rPr lang="en-US" dirty="0" smtClean="0"/>
              <a:t>This UCR classification</a:t>
            </a:r>
            <a:r>
              <a:rPr lang="en-US" baseline="0" dirty="0" smtClean="0"/>
              <a:t> </a:t>
            </a:r>
            <a:r>
              <a:rPr lang="en-US" dirty="0" smtClean="0"/>
              <a:t>is limited to New York</a:t>
            </a:r>
            <a:r>
              <a:rPr lang="en-US" baseline="0" dirty="0" smtClean="0"/>
              <a:t> State Penal Laws that are specific to Motor Vehicle Theft and some categories of Unauthorized Use.  </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23</a:t>
            </a:fld>
            <a:endParaRPr lang="en-US"/>
          </a:p>
        </p:txBody>
      </p:sp>
    </p:spTree>
    <p:extLst>
      <p:ext uri="{BB962C8B-B14F-4D97-AF65-F5344CB8AC3E}">
        <p14:creationId xmlns:p14="http://schemas.microsoft.com/office/powerpoint/2010/main" val="3764459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Motor</a:t>
            </a:r>
            <a:r>
              <a:rPr lang="en-US" baseline="0" dirty="0" smtClean="0"/>
              <a:t> Vehicle Theft is broken down </a:t>
            </a:r>
            <a:r>
              <a:rPr lang="en-US" baseline="0" dirty="0" smtClean="0"/>
              <a:t>by the </a:t>
            </a:r>
            <a:r>
              <a:rPr lang="en-US" baseline="0" dirty="0" smtClean="0"/>
              <a:t>type </a:t>
            </a:r>
            <a:r>
              <a:rPr lang="en-US" baseline="0" dirty="0" smtClean="0"/>
              <a:t>of motor vehicle stolen</a:t>
            </a:r>
            <a:r>
              <a:rPr lang="en-US" baseline="0" dirty="0" smtClean="0"/>
              <a:t>.  </a:t>
            </a:r>
            <a:endParaRPr lang="en-US" baseline="0" dirty="0" smtClean="0"/>
          </a:p>
          <a:p>
            <a:endParaRPr lang="en-US" baseline="0" dirty="0" smtClean="0"/>
          </a:p>
          <a:p>
            <a:r>
              <a:rPr lang="en-US" baseline="0" dirty="0" smtClean="0"/>
              <a:t>Automobiles </a:t>
            </a:r>
            <a:r>
              <a:rPr lang="en-US" baseline="0" dirty="0" smtClean="0"/>
              <a:t>include: sedans, station wagons, coupes, convertibles, sport utility vehicles, minivans, and other similar motor vehicles that serve the purpose of transporting people from one place to another.  Automobiles used as taxis are also included.  </a:t>
            </a:r>
          </a:p>
          <a:p>
            <a:endParaRPr lang="en-US" baseline="0" dirty="0" smtClean="0"/>
          </a:p>
          <a:p>
            <a:r>
              <a:rPr lang="en-US" baseline="0" dirty="0" smtClean="0"/>
              <a:t>Trucks and Busses </a:t>
            </a:r>
            <a:r>
              <a:rPr lang="en-US" baseline="0" dirty="0" smtClean="0"/>
              <a:t>include </a:t>
            </a:r>
            <a:r>
              <a:rPr lang="en-US" baseline="0" dirty="0" smtClean="0"/>
              <a:t>those vehicles that are designed (but not necessarily used) to commercially transport people and cargo.  Pickup </a:t>
            </a:r>
            <a:r>
              <a:rPr lang="en-US" baseline="0" dirty="0" smtClean="0"/>
              <a:t>trucks, </a:t>
            </a:r>
            <a:r>
              <a:rPr lang="en-US" baseline="0" dirty="0" smtClean="0"/>
              <a:t>cargo vans</a:t>
            </a:r>
            <a:r>
              <a:rPr lang="en-US" baseline="0" dirty="0" smtClean="0"/>
              <a:t>, and self propelled motor homes, </a:t>
            </a:r>
            <a:r>
              <a:rPr lang="en-US" baseline="0" dirty="0" smtClean="0"/>
              <a:t>regardless of their use are included in this category</a:t>
            </a:r>
            <a:r>
              <a:rPr lang="en-US" baseline="0" dirty="0" smtClean="0"/>
              <a:t>.</a:t>
            </a:r>
          </a:p>
          <a:p>
            <a:endParaRPr lang="en-US" baseline="0" dirty="0" smtClean="0"/>
          </a:p>
          <a:p>
            <a:r>
              <a:rPr lang="en-US" baseline="0" dirty="0" smtClean="0"/>
              <a:t>Other Vehicles include: </a:t>
            </a:r>
            <a:r>
              <a:rPr lang="en-US" baseline="0" dirty="0" smtClean="0"/>
              <a:t>snowmobiles, motorcycles, motor scooters, trail bikes, mopeds, all-terrain vehicles, go-carts, mini-bikes, golf carts and motorized wheel chairs.</a:t>
            </a:r>
          </a:p>
          <a:p>
            <a:endParaRPr lang="en-US" baseline="0" dirty="0" smtClean="0"/>
          </a:p>
        </p:txBody>
      </p:sp>
      <p:sp>
        <p:nvSpPr>
          <p:cNvPr id="4" name="Slide Number Placeholder 3"/>
          <p:cNvSpPr>
            <a:spLocks noGrp="1"/>
          </p:cNvSpPr>
          <p:nvPr>
            <p:ph type="sldNum" sz="quarter" idx="10"/>
          </p:nvPr>
        </p:nvSpPr>
        <p:spPr/>
        <p:txBody>
          <a:bodyPr/>
          <a:lstStyle/>
          <a:p>
            <a:fld id="{A8838B2E-FF00-4984-B1C7-9A4E48B7BE15}" type="slidenum">
              <a:rPr lang="en-US" smtClean="0"/>
              <a:t>24</a:t>
            </a:fld>
            <a:endParaRPr lang="en-US"/>
          </a:p>
        </p:txBody>
      </p:sp>
    </p:spTree>
    <p:extLst>
      <p:ext uri="{BB962C8B-B14F-4D97-AF65-F5344CB8AC3E}">
        <p14:creationId xmlns:p14="http://schemas.microsoft.com/office/powerpoint/2010/main" val="667034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Arson: Any willful or malicious burning or attempt to burn, with or without intent to defraud, a dwelling house, public building, motor vehicle or aircraft, </a:t>
            </a:r>
            <a:r>
              <a:rPr lang="en-US" dirty="0" smtClean="0"/>
              <a:t> or personal </a:t>
            </a:r>
            <a:r>
              <a:rPr lang="en-US" dirty="0" smtClean="0"/>
              <a:t>property of </a:t>
            </a:r>
            <a:r>
              <a:rPr lang="en-US" dirty="0" smtClean="0"/>
              <a:t>another.  </a:t>
            </a:r>
            <a:endParaRPr lang="en-US" dirty="0" smtClean="0"/>
          </a:p>
          <a:p>
            <a:endParaRPr lang="en-US" dirty="0" smtClean="0"/>
          </a:p>
          <a:p>
            <a:r>
              <a:rPr lang="en-US" dirty="0" smtClean="0"/>
              <a:t>Agencies must report as arson only those fires determined through investigation to have been willfully or maliciously set.  Attempts to burn are included in this offense, but fires of suspicious or unknown origin are not.</a:t>
            </a:r>
            <a:r>
              <a:rPr lang="en-US" baseline="0" dirty="0" smtClean="0"/>
              <a:t>  Agencies classify one offense for each distinct arson operation originating within the reporting jurisdiction.  If arson is perpetrated in one locale and spreads to another, the jurisdiction in which the fire originated reports it.</a:t>
            </a:r>
          </a:p>
        </p:txBody>
      </p:sp>
      <p:sp>
        <p:nvSpPr>
          <p:cNvPr id="4" name="Slide Number Placeholder 3"/>
          <p:cNvSpPr>
            <a:spLocks noGrp="1"/>
          </p:cNvSpPr>
          <p:nvPr>
            <p:ph type="sldNum" sz="quarter" idx="10"/>
          </p:nvPr>
        </p:nvSpPr>
        <p:spPr/>
        <p:txBody>
          <a:bodyPr/>
          <a:lstStyle/>
          <a:p>
            <a:fld id="{A8838B2E-FF00-4984-B1C7-9A4E48B7BE15}" type="slidenum">
              <a:rPr lang="en-US" smtClean="0"/>
              <a:t>25</a:t>
            </a:fld>
            <a:endParaRPr lang="en-US"/>
          </a:p>
        </p:txBody>
      </p:sp>
    </p:spTree>
    <p:extLst>
      <p:ext uri="{BB962C8B-B14F-4D97-AF65-F5344CB8AC3E}">
        <p14:creationId xmlns:p14="http://schemas.microsoft.com/office/powerpoint/2010/main" val="3218227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Arson is broken down into one of </a:t>
            </a:r>
            <a:r>
              <a:rPr lang="en-US" baseline="0" dirty="0" smtClean="0"/>
              <a:t>three property types: </a:t>
            </a:r>
            <a:r>
              <a:rPr lang="en-US" baseline="0" dirty="0" smtClean="0"/>
              <a:t>Structural, Mobile, and Other.</a:t>
            </a:r>
            <a:endParaRPr lang="en-US" dirty="0" smtClean="0"/>
          </a:p>
          <a:p>
            <a:endParaRPr lang="en-US" dirty="0" smtClean="0"/>
          </a:p>
          <a:p>
            <a:r>
              <a:rPr lang="en-US" dirty="0" smtClean="0"/>
              <a:t>Structural</a:t>
            </a:r>
            <a:r>
              <a:rPr lang="en-US" baseline="0" dirty="0" smtClean="0"/>
              <a:t>: includes single </a:t>
            </a:r>
            <a:r>
              <a:rPr lang="en-US" baseline="0" dirty="0" smtClean="0"/>
              <a:t>occupancy residential (</a:t>
            </a:r>
            <a:r>
              <a:rPr kumimoji="0" lang="en-US" sz="1200" b="0" i="0" u="none" strike="noStrike" kern="1200" cap="none" spc="0" normalizeH="0" baseline="0" noProof="0" dirty="0" smtClean="0">
                <a:ln>
                  <a:noFill/>
                </a:ln>
                <a:solidFill>
                  <a:prstClr val="black"/>
                </a:solidFill>
                <a:effectLst/>
                <a:uLnTx/>
                <a:uFillTx/>
                <a:latin typeface="+mn-lt"/>
              </a:rPr>
              <a:t>such as </a:t>
            </a:r>
            <a:r>
              <a:rPr lang="en-US" baseline="0" dirty="0" smtClean="0"/>
              <a:t>houses, townhouses, or duplexes), other residential (</a:t>
            </a:r>
            <a:r>
              <a:rPr kumimoji="0" lang="en-US" sz="1200" b="0" i="0" u="none" strike="noStrike" kern="1200" cap="none" spc="0" normalizeH="0" baseline="0" noProof="0" dirty="0" smtClean="0">
                <a:ln>
                  <a:noFill/>
                </a:ln>
                <a:solidFill>
                  <a:prstClr val="black"/>
                </a:solidFill>
                <a:effectLst/>
                <a:uLnTx/>
                <a:uFillTx/>
                <a:latin typeface="+mn-lt"/>
              </a:rPr>
              <a:t>such as </a:t>
            </a:r>
            <a:r>
              <a:rPr lang="en-US" baseline="0" dirty="0" smtClean="0"/>
              <a:t>apartments, tenements, flats, hotels, motels, inns, or dormitories); storage </a:t>
            </a:r>
            <a:r>
              <a:rPr lang="en-US" baseline="0" dirty="0" smtClean="0"/>
              <a:t>(such as barns</a:t>
            </a:r>
            <a:r>
              <a:rPr lang="en-US" baseline="0" dirty="0" smtClean="0"/>
              <a:t>, garages, or warehouses) industrial/manufacturing; other commercial (such as stores, restaurants, offices), community/public (such as churches, jails, schools, colleges</a:t>
            </a:r>
            <a:r>
              <a:rPr lang="en-US" baseline="0" dirty="0" smtClean="0"/>
              <a:t>, or </a:t>
            </a:r>
            <a:r>
              <a:rPr lang="en-US" baseline="0" dirty="0" smtClean="0"/>
              <a:t>hospitals); and </a:t>
            </a:r>
            <a:r>
              <a:rPr lang="en-US" baseline="0" dirty="0" smtClean="0"/>
              <a:t>all </a:t>
            </a:r>
            <a:r>
              <a:rPr lang="en-US" baseline="0" dirty="0" smtClean="0"/>
              <a:t>other structures </a:t>
            </a:r>
            <a:r>
              <a:rPr lang="en-US" baseline="0" dirty="0" smtClean="0"/>
              <a:t>(including out buildings, monuments, and </a:t>
            </a:r>
            <a:r>
              <a:rPr lang="en-US" baseline="0" dirty="0" smtClean="0"/>
              <a:t>buildings under </a:t>
            </a:r>
            <a:r>
              <a:rPr lang="en-US" baseline="0" dirty="0" smtClean="0"/>
              <a:t>construction).</a:t>
            </a:r>
            <a:endParaRPr lang="en-US" baseline="0" dirty="0" smtClean="0"/>
          </a:p>
          <a:p>
            <a:endParaRPr lang="en-US" baseline="0" dirty="0" smtClean="0"/>
          </a:p>
          <a:p>
            <a:r>
              <a:rPr lang="en-US" baseline="0" dirty="0" smtClean="0"/>
              <a:t>Mobile: includes motor vehicles </a:t>
            </a:r>
            <a:r>
              <a:rPr lang="en-US" baseline="0" dirty="0" smtClean="0"/>
              <a:t>and other mobile property such as trailers, boats, </a:t>
            </a:r>
            <a:r>
              <a:rPr lang="en-US" baseline="0" dirty="0" smtClean="0"/>
              <a:t>or airplanes.</a:t>
            </a:r>
            <a:endParaRPr lang="en-US" baseline="0" dirty="0" smtClean="0"/>
          </a:p>
          <a:p>
            <a:endParaRPr lang="en-US" baseline="0" dirty="0" smtClean="0"/>
          </a:p>
          <a:p>
            <a:r>
              <a:rPr lang="en-US" baseline="0" dirty="0" smtClean="0"/>
              <a:t>Other: includes </a:t>
            </a:r>
            <a:r>
              <a:rPr lang="en-US" baseline="0" dirty="0" smtClean="0"/>
              <a:t>all property not classified as structural or </a:t>
            </a:r>
            <a:r>
              <a:rPr lang="en-US" baseline="0" dirty="0" smtClean="0"/>
              <a:t>mobile.   Includes crops</a:t>
            </a:r>
            <a:r>
              <a:rPr lang="en-US" baseline="0" dirty="0" smtClean="0"/>
              <a:t>, timber, fences, signs, and merchandise stored </a:t>
            </a:r>
            <a:r>
              <a:rPr lang="en-US" baseline="0" dirty="0" smtClean="0"/>
              <a:t>outside.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26</a:t>
            </a:fld>
            <a:endParaRPr lang="en-US"/>
          </a:p>
        </p:txBody>
      </p:sp>
    </p:spTree>
    <p:extLst>
      <p:ext uri="{BB962C8B-B14F-4D97-AF65-F5344CB8AC3E}">
        <p14:creationId xmlns:p14="http://schemas.microsoft.com/office/powerpoint/2010/main" val="37321526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to properly</a:t>
            </a:r>
            <a:r>
              <a:rPr lang="en-US" baseline="0" dirty="0" smtClean="0"/>
              <a:t> </a:t>
            </a:r>
            <a:r>
              <a:rPr lang="en-US" baseline="0" dirty="0" smtClean="0"/>
              <a:t>classifying</a:t>
            </a:r>
            <a:r>
              <a:rPr lang="en-US" dirty="0" smtClean="0"/>
              <a:t> </a:t>
            </a:r>
            <a:r>
              <a:rPr lang="en-US" baseline="0" dirty="0" smtClean="0"/>
              <a:t>arson </a:t>
            </a:r>
            <a:r>
              <a:rPr lang="en-US" baseline="0" dirty="0" smtClean="0"/>
              <a:t>is establish </a:t>
            </a:r>
            <a:r>
              <a:rPr lang="en-US" baseline="0" dirty="0" smtClean="0"/>
              <a:t>the point of origin of </a:t>
            </a:r>
            <a:r>
              <a:rPr lang="en-US" baseline="0" dirty="0" smtClean="0"/>
              <a:t>a </a:t>
            </a:r>
            <a:r>
              <a:rPr lang="en-US" baseline="0" dirty="0" smtClean="0"/>
              <a:t>fire.  </a:t>
            </a:r>
            <a:r>
              <a:rPr lang="en-US" baseline="0" dirty="0" smtClean="0"/>
              <a:t>If </a:t>
            </a:r>
            <a:r>
              <a:rPr lang="en-US" baseline="0" dirty="0" smtClean="0"/>
              <a:t>an individual willfully burns a vehicle parked adjacent to a home and the fire subsequently spreads to and destroys the home, the appropriate </a:t>
            </a:r>
            <a:r>
              <a:rPr lang="en-US" baseline="0" dirty="0" smtClean="0"/>
              <a:t>arson type would </a:t>
            </a:r>
            <a:r>
              <a:rPr lang="en-US" baseline="0" dirty="0" smtClean="0"/>
              <a:t>be </a:t>
            </a:r>
            <a:r>
              <a:rPr lang="en-US" baseline="0" dirty="0" smtClean="0"/>
              <a:t>Mobile-Motor Vehicle.  In </a:t>
            </a:r>
            <a:r>
              <a:rPr lang="en-US" baseline="0" dirty="0" smtClean="0"/>
              <a:t>cases where the point of origin is undetermined, or in instances where there are multiple points of origin, </a:t>
            </a:r>
            <a:r>
              <a:rPr lang="en-US" baseline="0" dirty="0" smtClean="0"/>
              <a:t>the agency reports </a:t>
            </a:r>
            <a:r>
              <a:rPr lang="en-US" baseline="0" dirty="0" smtClean="0"/>
              <a:t>the </a:t>
            </a:r>
            <a:r>
              <a:rPr lang="en-US" baseline="0" dirty="0" smtClean="0"/>
              <a:t>arson type </a:t>
            </a:r>
            <a:r>
              <a:rPr lang="en-US" baseline="0" dirty="0" smtClean="0"/>
              <a:t>of property that suffered the greatest fire damage.</a:t>
            </a:r>
          </a:p>
          <a:p>
            <a:endParaRPr lang="en-US" baseline="0" dirty="0"/>
          </a:p>
          <a:p>
            <a:r>
              <a:rPr lang="en-US" baseline="0" dirty="0" smtClean="0"/>
              <a:t>Incidents in which persons are killed as a direct result of an arson are classified as both criminal homicide and arson.  Similarly, the number of persons severely injured during </a:t>
            </a:r>
            <a:r>
              <a:rPr lang="en-US" baseline="0" dirty="0" smtClean="0"/>
              <a:t>arson offenses is reported </a:t>
            </a:r>
            <a:r>
              <a:rPr lang="en-US" baseline="0" dirty="0" smtClean="0"/>
              <a:t>as aggravated </a:t>
            </a:r>
            <a:r>
              <a:rPr lang="en-US" baseline="0" dirty="0" smtClean="0"/>
              <a:t>assaults </a:t>
            </a:r>
            <a:r>
              <a:rPr lang="en-US" baseline="0" dirty="0" smtClean="0"/>
              <a:t>along with </a:t>
            </a:r>
            <a:r>
              <a:rPr lang="en-US" baseline="0" dirty="0" smtClean="0"/>
              <a:t>the arson</a:t>
            </a:r>
            <a:r>
              <a:rPr lang="en-US" baseline="0" dirty="0" smtClean="0"/>
              <a:t>.</a:t>
            </a:r>
          </a:p>
          <a:p>
            <a:endParaRPr lang="en-US" baseline="0" dirty="0" smtClean="0"/>
          </a:p>
          <a:p>
            <a:r>
              <a:rPr lang="en-US" baseline="0" dirty="0" smtClean="0"/>
              <a:t>The Hierarchy Rule does not apply to the offense of arson.  In cases in which arson occurs in conjunction with another offense, the agency reports </a:t>
            </a:r>
            <a:r>
              <a:rPr lang="en-US" baseline="0" dirty="0" smtClean="0"/>
              <a:t>both offenses.</a:t>
            </a:r>
          </a:p>
          <a:p>
            <a:endParaRPr lang="en-US" baseline="0" dirty="0" smtClean="0"/>
          </a:p>
          <a:p>
            <a:r>
              <a:rPr lang="en-US" baseline="0" dirty="0" smtClean="0"/>
              <a:t>For multiple offenses, one of which is arson, the reporting agency reports the </a:t>
            </a:r>
            <a:r>
              <a:rPr lang="en-US" baseline="0" dirty="0" smtClean="0"/>
              <a:t>arson and applies the Hierarchy Rule to the remaining offenses to determine which one is the most serious and </a:t>
            </a:r>
            <a:r>
              <a:rPr lang="en-US" baseline="0" dirty="0" smtClean="0"/>
              <a:t>should also </a:t>
            </a:r>
            <a:r>
              <a:rPr lang="en-US" baseline="0" dirty="0" smtClean="0"/>
              <a:t>be reported</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A8838B2E-FF00-4984-B1C7-9A4E48B7BE15}" type="slidenum">
              <a:rPr lang="en-US" smtClean="0"/>
              <a:t>27</a:t>
            </a:fld>
            <a:endParaRPr lang="en-US"/>
          </a:p>
        </p:txBody>
      </p:sp>
    </p:spTree>
    <p:extLst>
      <p:ext uri="{BB962C8B-B14F-4D97-AF65-F5344CB8AC3E}">
        <p14:creationId xmlns:p14="http://schemas.microsoft.com/office/powerpoint/2010/main" val="3894299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concludes this training video.  For more information on classifying offenses in UCR, please contact the Crime Reporting Unit or visit the DCJS website for UCR Reference Materials and Training Resources.</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28</a:t>
            </a:fld>
            <a:endParaRPr lang="en-US"/>
          </a:p>
        </p:txBody>
      </p:sp>
    </p:spTree>
    <p:extLst>
      <p:ext uri="{BB962C8B-B14F-4D97-AF65-F5344CB8AC3E}">
        <p14:creationId xmlns:p14="http://schemas.microsoft.com/office/powerpoint/2010/main" val="847110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Scoring is counting the number of offenses after they have been classified. The appropriate scoring of Part I crime is directly related to the two types of crime involved, crimes against the person and crimes against property.</a:t>
            </a:r>
            <a:endParaRPr lang="en-US" altLang="en-US" b="1" dirty="0" smtClean="0"/>
          </a:p>
          <a:p>
            <a:endParaRPr lang="en-US" altLang="en-US" dirty="0" smtClean="0"/>
          </a:p>
          <a:p>
            <a:r>
              <a:rPr lang="en-US" altLang="en-US" dirty="0" smtClean="0"/>
              <a:t>Generally, agencies score attempts to commit a crime as though the crimes were actually completed.  The only exception to this rule applies to attempts to murder wherein the victim does not die; these offenses must be scored as aggravated assaults rather than attempted murder.</a:t>
            </a:r>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3</a:t>
            </a:fld>
            <a:endParaRPr lang="en-US"/>
          </a:p>
        </p:txBody>
      </p:sp>
    </p:spTree>
    <p:extLst>
      <p:ext uri="{BB962C8B-B14F-4D97-AF65-F5344CB8AC3E}">
        <p14:creationId xmlns:p14="http://schemas.microsoft.com/office/powerpoint/2010/main" val="4266268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Distinguishing between crimes committed against </a:t>
            </a:r>
            <a:r>
              <a:rPr lang="en-US" altLang="en-US" dirty="0" smtClean="0"/>
              <a:t>persons </a:t>
            </a:r>
            <a:r>
              <a:rPr lang="en-US" altLang="en-US" dirty="0" smtClean="0"/>
              <a:t>and those committed against property greatly facilitates the process of scoring offenses.  In the UCR Program, the offenses of Criminal Homicide, Rape, and Aggravated Assault are </a:t>
            </a:r>
            <a:r>
              <a:rPr lang="en-US" altLang="en-US" dirty="0" smtClean="0"/>
              <a:t>considered crimes </a:t>
            </a:r>
            <a:r>
              <a:rPr lang="en-US" altLang="en-US" dirty="0" smtClean="0"/>
              <a:t>against </a:t>
            </a:r>
            <a:r>
              <a:rPr lang="en-US" altLang="en-US" dirty="0" smtClean="0"/>
              <a:t>persons.  </a:t>
            </a:r>
            <a:r>
              <a:rPr lang="en-US" altLang="en-US" dirty="0" smtClean="0"/>
              <a:t>For these crimes, one offense is counted for each victim.  </a:t>
            </a:r>
          </a:p>
          <a:p>
            <a:endParaRPr lang="en-US" altLang="en-US" dirty="0" smtClean="0"/>
          </a:p>
          <a:p>
            <a:r>
              <a:rPr lang="en-US" altLang="en-US" dirty="0" smtClean="0"/>
              <a:t>The offenses</a:t>
            </a:r>
            <a:r>
              <a:rPr lang="en-US" altLang="en-US" baseline="0" dirty="0" smtClean="0"/>
              <a:t> of </a:t>
            </a:r>
            <a:r>
              <a:rPr lang="en-US" altLang="en-US" dirty="0" smtClean="0"/>
              <a:t>Robbery</a:t>
            </a:r>
            <a:r>
              <a:rPr lang="en-US" altLang="en-US" dirty="0" smtClean="0"/>
              <a:t>, Burglary, Larceny-Theft, Motor Vehicle Theft, and Arson are </a:t>
            </a:r>
            <a:r>
              <a:rPr lang="en-US" altLang="en-US" dirty="0" smtClean="0"/>
              <a:t>considered crimes </a:t>
            </a:r>
            <a:r>
              <a:rPr lang="en-US" altLang="en-US" dirty="0" smtClean="0"/>
              <a:t>against property.  For these crimes, an offense is counted for each distinct operation or attempt, except in the case of motor-vehicle theft for which one offense is counted for each stolen vehicle and one offense for each attempt to steal a motor vehicle.</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4</a:t>
            </a:fld>
            <a:endParaRPr lang="en-US"/>
          </a:p>
        </p:txBody>
      </p:sp>
    </p:spTree>
    <p:extLst>
      <p:ext uri="{BB962C8B-B14F-4D97-AF65-F5344CB8AC3E}">
        <p14:creationId xmlns:p14="http://schemas.microsoft.com/office/powerpoint/2010/main" val="154973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There is a significance</a:t>
            </a:r>
            <a:r>
              <a:rPr lang="en-US" altLang="en-US" baseline="0" dirty="0" smtClean="0"/>
              <a:t> in the order in which Part I and Part II offenses are presented </a:t>
            </a:r>
            <a:r>
              <a:rPr lang="en-US" altLang="en-US" baseline="0" dirty="0" smtClean="0"/>
              <a:t>on the Return </a:t>
            </a:r>
            <a:r>
              <a:rPr lang="en-US" altLang="en-US" baseline="0" dirty="0" smtClean="0"/>
              <a:t>A.  Offenses are arranged in </a:t>
            </a:r>
            <a:r>
              <a:rPr lang="en-US" altLang="en-US" baseline="0" dirty="0" smtClean="0"/>
              <a:t>a hierarchy starting with Criminal Homicide.  When a crime incident involves more than one offense, only </a:t>
            </a:r>
            <a:r>
              <a:rPr lang="en-US" altLang="en-US" baseline="0" dirty="0" smtClean="0"/>
              <a:t>the highest ranking offense is counted.  All other offenses in the incident are ignored for </a:t>
            </a:r>
            <a:r>
              <a:rPr lang="en-US" altLang="en-US" baseline="0" dirty="0" smtClean="0"/>
              <a:t>UCR crime </a:t>
            </a:r>
            <a:r>
              <a:rPr lang="en-US" altLang="en-US" baseline="0" dirty="0" smtClean="0"/>
              <a:t>reporting </a:t>
            </a:r>
            <a:r>
              <a:rPr lang="en-US" altLang="en-US" i="0" baseline="0" dirty="0" smtClean="0"/>
              <a:t>purposes</a:t>
            </a:r>
            <a:r>
              <a:rPr lang="en-US" altLang="en-US" baseline="0" dirty="0" smtClean="0"/>
              <a:t>.</a:t>
            </a:r>
          </a:p>
          <a:p>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There are two exceptions to the Hierarchy Rule: Motor Vehicle Theft and Arson.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When a Motor Vehicle Theft and a Larceny-Theft occur simultaneously, the Motor Vehicle Theft becomes the top ranked</a:t>
            </a:r>
            <a:r>
              <a:rPr lang="en-US" altLang="en-US" baseline="0" dirty="0" smtClean="0"/>
              <a:t> </a:t>
            </a:r>
            <a:r>
              <a:rPr lang="en-US" altLang="en-US" dirty="0" smtClean="0"/>
              <a:t>offense.</a:t>
            </a:r>
            <a:r>
              <a:rPr lang="en-US" altLang="en-US" baseline="0" dirty="0" smtClean="0"/>
              <a:t>  </a:t>
            </a:r>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When an Arson</a:t>
            </a:r>
            <a:r>
              <a:rPr lang="en-US" altLang="en-US" baseline="0" dirty="0" smtClean="0"/>
              <a:t> and Part I offenses occur simultaneously, </a:t>
            </a:r>
            <a:r>
              <a:rPr lang="en-US" altLang="en-US" dirty="0" smtClean="0"/>
              <a:t>the arson offenses is </a:t>
            </a:r>
            <a:r>
              <a:rPr lang="en-US" altLang="en-US" dirty="0" smtClean="0"/>
              <a:t>always </a:t>
            </a:r>
            <a:r>
              <a:rPr lang="en-US" altLang="en-US" dirty="0" smtClean="0"/>
              <a:t>reported, along with the highest</a:t>
            </a:r>
            <a:r>
              <a:rPr lang="en-US" altLang="en-US" baseline="0" dirty="0" smtClean="0"/>
              <a:t> ranked</a:t>
            </a:r>
            <a:r>
              <a:rPr lang="en-US" altLang="en-US" dirty="0" smtClean="0"/>
              <a:t> Part I offense in the incident.</a:t>
            </a:r>
          </a:p>
          <a:p>
            <a:endParaRPr lang="en-US" altLang="en-US" dirty="0" smtClean="0"/>
          </a:p>
        </p:txBody>
      </p:sp>
      <p:sp>
        <p:nvSpPr>
          <p:cNvPr id="4" name="Slide Number Placeholder 3"/>
          <p:cNvSpPr>
            <a:spLocks noGrp="1"/>
          </p:cNvSpPr>
          <p:nvPr>
            <p:ph type="sldNum" sz="quarter" idx="10"/>
          </p:nvPr>
        </p:nvSpPr>
        <p:spPr/>
        <p:txBody>
          <a:bodyPr/>
          <a:lstStyle/>
          <a:p>
            <a:fld id="{A8838B2E-FF00-4984-B1C7-9A4E48B7BE15}" type="slidenum">
              <a:rPr lang="en-US" smtClean="0"/>
              <a:t>5</a:t>
            </a:fld>
            <a:endParaRPr lang="en-US"/>
          </a:p>
        </p:txBody>
      </p:sp>
    </p:spTree>
    <p:extLst>
      <p:ext uri="{BB962C8B-B14F-4D97-AF65-F5344CB8AC3E}">
        <p14:creationId xmlns:p14="http://schemas.microsoft.com/office/powerpoint/2010/main" val="496735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Criminal Homicide</a:t>
            </a:r>
            <a:r>
              <a:rPr lang="en-US" baseline="0" dirty="0" smtClean="0"/>
              <a:t> - </a:t>
            </a:r>
            <a:r>
              <a:rPr lang="en-US" dirty="0" smtClean="0"/>
              <a:t>Murde</a:t>
            </a:r>
            <a:r>
              <a:rPr lang="en-US" baseline="0" dirty="0" smtClean="0"/>
              <a:t>r and Non-Negligent Manslaughter</a:t>
            </a:r>
            <a:r>
              <a:rPr lang="en-US" dirty="0" smtClean="0"/>
              <a:t>: The willful killing of one human being by another.  </a:t>
            </a:r>
          </a:p>
          <a:p>
            <a:endParaRPr lang="en-US" dirty="0" smtClean="0"/>
          </a:p>
          <a:p>
            <a:r>
              <a:rPr lang="en-US" dirty="0" smtClean="0"/>
              <a:t>As a general rule, any death caused by injuries sustained in a fight, argument, assault, or commission of a crime is classified as Murder.  </a:t>
            </a:r>
          </a:p>
          <a:p>
            <a:endParaRPr lang="en-US" dirty="0" smtClean="0"/>
          </a:p>
          <a:p>
            <a:r>
              <a:rPr lang="en-US" dirty="0" smtClean="0"/>
              <a:t>Agencies must NOT classify any of the following as Murder</a:t>
            </a:r>
            <a:r>
              <a:rPr lang="en-US" baseline="0" dirty="0" smtClean="0"/>
              <a:t> </a:t>
            </a:r>
            <a:r>
              <a:rPr lang="en-US" dirty="0" smtClean="0"/>
              <a:t>or Non-Negligent</a:t>
            </a:r>
            <a:r>
              <a:rPr lang="en-US" baseline="0" dirty="0" smtClean="0"/>
              <a:t> Manslaughter</a:t>
            </a:r>
            <a:r>
              <a:rPr lang="en-US" dirty="0" smtClean="0"/>
              <a:t>: suicides, fetal deaths, traffic fatalities, accidental deaths, assaults to murder, and attempts to murder.</a:t>
            </a:r>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6</a:t>
            </a:fld>
            <a:endParaRPr lang="en-US" dirty="0"/>
          </a:p>
        </p:txBody>
      </p:sp>
    </p:spTree>
    <p:extLst>
      <p:ext uri="{BB962C8B-B14F-4D97-AF65-F5344CB8AC3E}">
        <p14:creationId xmlns:p14="http://schemas.microsoft.com/office/powerpoint/2010/main" val="499449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Criminal Homicide-Negligent Manslaughter: The killing of a person through gross negligence.  </a:t>
            </a:r>
          </a:p>
          <a:p>
            <a:endParaRPr lang="en-US" dirty="0" smtClean="0"/>
          </a:p>
          <a:p>
            <a:r>
              <a:rPr lang="en-US" dirty="0" smtClean="0"/>
              <a:t>As a general rule, any death caused by gross negligence of another is classified as Criminal Homicide-Negligent Manslaughter.  Negligent Manslaughter </a:t>
            </a:r>
            <a:r>
              <a:rPr lang="en-US" baseline="0" dirty="0" smtClean="0"/>
              <a:t>is not included in the Index Crime counts published by New York State and the National Crime Reporting Program.</a:t>
            </a:r>
            <a:endParaRPr lang="en-US" dirty="0" smtClean="0"/>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7</a:t>
            </a:fld>
            <a:endParaRPr lang="en-US" dirty="0"/>
          </a:p>
        </p:txBody>
      </p:sp>
    </p:spTree>
    <p:extLst>
      <p:ext uri="{BB962C8B-B14F-4D97-AF65-F5344CB8AC3E}">
        <p14:creationId xmlns:p14="http://schemas.microsoft.com/office/powerpoint/2010/main" val="1918758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In 2011, the FBI expanded the definition of rape.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aseline="0" dirty="0" smtClean="0"/>
              <a:t>UCR Program now defines </a:t>
            </a:r>
            <a:r>
              <a:rPr lang="en-US" dirty="0" smtClean="0"/>
              <a:t>rape as:</a:t>
            </a:r>
            <a:r>
              <a:rPr lang="en-US" baseline="0" dirty="0" smtClean="0"/>
              <a:t> penetration, no matter how slight, of the vagina or anus with any body part or object; or oral penetration by a sex organ of another person, without the consent of the victim.</a:t>
            </a:r>
          </a:p>
          <a:p>
            <a:endParaRPr lang="en-US" baseline="0" dirty="0" smtClean="0"/>
          </a:p>
          <a:p>
            <a:r>
              <a:rPr lang="en-US" dirty="0"/>
              <a:t>This definition </a:t>
            </a:r>
            <a:r>
              <a:rPr lang="en-US" dirty="0" smtClean="0"/>
              <a:t>is gender neutral and includes </a:t>
            </a:r>
            <a:r>
              <a:rPr lang="en-US" dirty="0"/>
              <a:t>instances in which the victim is incapable of giving consent because of temporary or permanent mental or physical incapacity (including due to the influence of drugs or alcohol) or because of </a:t>
            </a:r>
            <a:r>
              <a:rPr lang="en-US" dirty="0" smtClean="0"/>
              <a:t>age.</a:t>
            </a:r>
            <a:r>
              <a:rPr lang="en-US" baseline="0" dirty="0" smtClean="0"/>
              <a:t>  </a:t>
            </a:r>
            <a:r>
              <a:rPr lang="en-US" dirty="0" smtClean="0"/>
              <a:t>Physical </a:t>
            </a:r>
            <a:r>
              <a:rPr lang="en-US" dirty="0"/>
              <a:t>resistance </a:t>
            </a:r>
            <a:r>
              <a:rPr lang="en-US" dirty="0" smtClean="0"/>
              <a:t>by the victim is not required to </a:t>
            </a:r>
            <a:r>
              <a:rPr lang="en-US" dirty="0"/>
              <a:t>demonstrate lack of consent</a:t>
            </a:r>
            <a:r>
              <a:rPr lang="en-US" dirty="0" smtClean="0"/>
              <a:t>.</a:t>
            </a:r>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8</a:t>
            </a:fld>
            <a:endParaRPr lang="en-US" dirty="0"/>
          </a:p>
        </p:txBody>
      </p:sp>
    </p:spTree>
    <p:extLst>
      <p:ext uri="{BB962C8B-B14F-4D97-AF65-F5344CB8AC3E}">
        <p14:creationId xmlns:p14="http://schemas.microsoft.com/office/powerpoint/2010/main" val="2150751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To accommodate the definitional change, DCJS now collects two distinct subsets of rape offenses.  The first subset contains only those penal laws that have historically been defined as Forcible Rape.  These penal laws are now reported under the category Rape (Pre 2013).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The second subset contains only those Penal Laws that would not have been reported as rape prior to the definitional change. These penal laws are now reported under the category Rape (2013 Expanded).  </a:t>
            </a:r>
            <a:r>
              <a:rPr kumimoji="0" lang="en-US" sz="1200" b="0" i="0" u="none" strike="noStrike" kern="1200" cap="none" spc="0" normalizeH="0" baseline="0" noProof="0" dirty="0" smtClean="0">
                <a:ln>
                  <a:noFill/>
                </a:ln>
                <a:solidFill>
                  <a:prstClr val="black"/>
                </a:solidFill>
                <a:effectLst/>
                <a:uLnTx/>
                <a:uFillTx/>
                <a:latin typeface="+mn-lt"/>
              </a:rPr>
              <a:t>Before the definitional change, these </a:t>
            </a:r>
            <a:r>
              <a:rPr kumimoji="0" lang="en-US" sz="1200" b="0" i="0" u="none" strike="noStrike" kern="1200" cap="none" spc="0" normalizeH="0" baseline="0" noProof="0" dirty="0" smtClean="0">
                <a:ln>
                  <a:noFill/>
                </a:ln>
                <a:solidFill>
                  <a:prstClr val="black"/>
                </a:solidFill>
                <a:effectLst/>
                <a:uLnTx/>
                <a:uFillTx/>
                <a:latin typeface="+mn-lt"/>
              </a:rPr>
              <a:t>offenses were </a:t>
            </a:r>
            <a:r>
              <a:rPr kumimoji="0" lang="en-US" sz="1200" b="0" i="0" u="none" strike="noStrike" kern="1200" cap="none" spc="0" normalizeH="0" baseline="0" noProof="0" dirty="0" smtClean="0">
                <a:ln>
                  <a:noFill/>
                </a:ln>
                <a:solidFill>
                  <a:prstClr val="black"/>
                </a:solidFill>
                <a:effectLst/>
                <a:uLnTx/>
                <a:uFillTx/>
                <a:latin typeface="+mn-lt"/>
              </a:rPr>
              <a:t>reported </a:t>
            </a:r>
            <a:r>
              <a:rPr kumimoji="0" lang="en-US" sz="1200" b="0" i="0" u="none" strike="noStrike" kern="1200" cap="none" spc="0" normalizeH="0" baseline="0" noProof="0" dirty="0" smtClean="0">
                <a:ln>
                  <a:noFill/>
                </a:ln>
                <a:solidFill>
                  <a:prstClr val="black"/>
                </a:solidFill>
                <a:effectLst/>
                <a:uLnTx/>
                <a:uFillTx/>
                <a:latin typeface="+mn-lt"/>
              </a:rPr>
              <a:t>in Part II under Sex Offenses.  Please refer to the </a:t>
            </a:r>
            <a:r>
              <a:rPr kumimoji="0" lang="en-US" sz="1200" b="0" i="1" u="none" strike="noStrike" kern="1200" cap="none" spc="0" normalizeH="0" baseline="0" noProof="0" dirty="0" smtClean="0">
                <a:ln>
                  <a:noFill/>
                </a:ln>
                <a:solidFill>
                  <a:prstClr val="black"/>
                </a:solidFill>
                <a:effectLst/>
                <a:uLnTx/>
                <a:uFillTx/>
                <a:latin typeface="+mn-lt"/>
              </a:rPr>
              <a:t>UCR Cross-Reference Table </a:t>
            </a:r>
            <a:r>
              <a:rPr kumimoji="0" lang="en-US" sz="1200" b="0" i="0" u="none" strike="noStrike" kern="1200" cap="none" spc="0" normalizeH="0" baseline="0" noProof="0" dirty="0" smtClean="0">
                <a:ln>
                  <a:noFill/>
                </a:ln>
                <a:solidFill>
                  <a:prstClr val="black"/>
                </a:solidFill>
                <a:effectLst/>
                <a:uLnTx/>
                <a:uFillTx/>
                <a:latin typeface="+mn-lt"/>
              </a:rPr>
              <a:t> for a complete listing of penal laws classified under Rape (Pre 2013) and Rape (2013 Expanded).</a:t>
            </a:r>
          </a:p>
          <a:p>
            <a:endParaRPr lang="en-US" dirty="0"/>
          </a:p>
        </p:txBody>
      </p:sp>
      <p:sp>
        <p:nvSpPr>
          <p:cNvPr id="4" name="Slide Number Placeholder 3"/>
          <p:cNvSpPr>
            <a:spLocks noGrp="1"/>
          </p:cNvSpPr>
          <p:nvPr>
            <p:ph type="sldNum" sz="quarter" idx="10"/>
          </p:nvPr>
        </p:nvSpPr>
        <p:spPr/>
        <p:txBody>
          <a:bodyPr/>
          <a:lstStyle/>
          <a:p>
            <a:fld id="{A8838B2E-FF00-4984-B1C7-9A4E48B7BE15}" type="slidenum">
              <a:rPr lang="en-US" smtClean="0"/>
              <a:t>9</a:t>
            </a:fld>
            <a:endParaRPr lang="en-US" dirty="0"/>
          </a:p>
        </p:txBody>
      </p:sp>
    </p:spTree>
    <p:extLst>
      <p:ext uri="{BB962C8B-B14F-4D97-AF65-F5344CB8AC3E}">
        <p14:creationId xmlns:p14="http://schemas.microsoft.com/office/powerpoint/2010/main" val="3497962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5/27/2014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5/27/2014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5/27/2014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581400"/>
            <a:ext cx="8382000" cy="1905000"/>
          </a:xfrm>
        </p:spPr>
        <p:txBody>
          <a:bodyPr>
            <a:noAutofit/>
          </a:bodyPr>
          <a:lstStyle/>
          <a:p>
            <a:pPr algn="l"/>
            <a:r>
              <a:rPr lang="en-US" sz="2600" cap="none" dirty="0" smtClean="0">
                <a:solidFill>
                  <a:schemeClr val="tx1"/>
                </a:solidFill>
                <a:latin typeface="Book Antiqua" panose="02040602050305030304" pitchFamily="18" charset="0"/>
                <a:ea typeface="Gulim" panose="020B0600000101010101" pitchFamily="34" charset="-127"/>
                <a:cs typeface="Tahoma" panose="020B0604030504040204" pitchFamily="34" charset="0"/>
              </a:rPr>
              <a:t>Categorizing Offenses Known to Law Enforcement according to UCR Program Offense Definitions</a:t>
            </a:r>
            <a:endParaRPr lang="en-US" sz="2600" cap="none" dirty="0">
              <a:solidFill>
                <a:schemeClr val="tx1"/>
              </a:solidFill>
              <a:latin typeface="Book Antiqua" panose="02040602050305030304" pitchFamily="18" charset="0"/>
              <a:ea typeface="Gulim" panose="020B0600000101010101" pitchFamily="34" charset="-127"/>
              <a:cs typeface="Tahoma" panose="020B0604030504040204" pitchFamily="34" charset="0"/>
            </a:endParaRPr>
          </a:p>
        </p:txBody>
      </p:sp>
      <p:sp>
        <p:nvSpPr>
          <p:cNvPr id="2" name="Title 1"/>
          <p:cNvSpPr>
            <a:spLocks noGrp="1"/>
          </p:cNvSpPr>
          <p:nvPr>
            <p:ph type="ctrTitle"/>
          </p:nvPr>
        </p:nvSpPr>
        <p:spPr>
          <a:xfrm>
            <a:off x="152400" y="381000"/>
            <a:ext cx="8839200" cy="1447800"/>
          </a:xfrm>
        </p:spPr>
        <p:txBody>
          <a:bodyPr>
            <a:noAutofit/>
          </a:bodyPr>
          <a:lstStyle/>
          <a:p>
            <a:r>
              <a:rPr lang="en-US" sz="4000" b="1" dirty="0" smtClean="0">
                <a:latin typeface="Malgun Gothic" panose="020B0503020000020004" pitchFamily="34" charset="-127"/>
                <a:ea typeface="Malgun Gothic" panose="020B0503020000020004" pitchFamily="34" charset="-127"/>
              </a:rPr>
              <a:t>Classifying and Scoring</a:t>
            </a:r>
            <a:br>
              <a:rPr lang="en-US" sz="4000" b="1" dirty="0" smtClean="0">
                <a:latin typeface="Malgun Gothic" panose="020B0503020000020004" pitchFamily="34" charset="-127"/>
                <a:ea typeface="Malgun Gothic" panose="020B0503020000020004" pitchFamily="34" charset="-127"/>
              </a:rPr>
            </a:br>
            <a:r>
              <a:rPr lang="en-US" sz="4000" b="1" dirty="0" smtClean="0">
                <a:latin typeface="Malgun Gothic" panose="020B0503020000020004" pitchFamily="34" charset="-127"/>
                <a:ea typeface="Malgun Gothic" panose="020B0503020000020004" pitchFamily="34" charset="-127"/>
              </a:rPr>
              <a:t>Part I Offenses in UCR</a:t>
            </a:r>
            <a:endParaRPr lang="en-US" sz="4000" b="1" dirty="0">
              <a:latin typeface="Malgun Gothic" panose="020B0503020000020004" pitchFamily="34" charset="-127"/>
              <a:ea typeface="Malgun Gothic" panose="020B0503020000020004" pitchFamily="34" charset="-127"/>
            </a:endParaRPr>
          </a:p>
        </p:txBody>
      </p:sp>
    </p:spTree>
    <p:extLst>
      <p:ext uri="{BB962C8B-B14F-4D97-AF65-F5344CB8AC3E}">
        <p14:creationId xmlns:p14="http://schemas.microsoft.com/office/powerpoint/2010/main" val="894281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Rape </a:t>
            </a:r>
            <a:r>
              <a:rPr lang="en-US" sz="37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(Pre 2013)</a:t>
            </a:r>
            <a:endParaRPr lang="en-US"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a:xfrm>
            <a:off x="304800" y="1447800"/>
            <a:ext cx="8503920" cy="4572000"/>
          </a:xfrm>
        </p:spPr>
        <p:txBody>
          <a:bodyPr>
            <a:normAutofit/>
          </a:bodyPr>
          <a:lstStyle/>
          <a:p>
            <a:pPr lvl="0" indent="0" fontAlgn="base">
              <a:spcAft>
                <a:spcPct val="0"/>
              </a:spcAft>
              <a:buClr>
                <a:srgbClr val="000000"/>
              </a:buClr>
              <a:buSzPct val="65000"/>
              <a:buNone/>
            </a:pPr>
            <a:r>
              <a:rPr lang="en-US" altLang="en-US" sz="2600" b="1" dirty="0">
                <a:solidFill>
                  <a:prstClr val="black"/>
                </a:solidFill>
                <a:latin typeface="Book Antiqua"/>
              </a:rPr>
              <a:t>Definition:</a:t>
            </a:r>
            <a:r>
              <a:rPr lang="en-US" altLang="en-US" sz="2800" b="1" dirty="0">
                <a:solidFill>
                  <a:prstClr val="black"/>
                </a:solidFill>
                <a:latin typeface="Book Antiqua"/>
              </a:rPr>
              <a:t> </a:t>
            </a:r>
            <a:r>
              <a:rPr lang="en-US" altLang="en-US" sz="2400" dirty="0">
                <a:solidFill>
                  <a:prstClr val="black"/>
                </a:solidFill>
                <a:latin typeface="Book Antiqua"/>
              </a:rPr>
              <a:t>The carnal knowledge of a </a:t>
            </a:r>
            <a:r>
              <a:rPr lang="en-US" altLang="en-US" sz="2400" b="1" dirty="0" smtClean="0">
                <a:solidFill>
                  <a:prstClr val="black"/>
                </a:solidFill>
                <a:latin typeface="Book Antiqua"/>
              </a:rPr>
              <a:t>female </a:t>
            </a:r>
            <a:r>
              <a:rPr lang="en-US" altLang="en-US" sz="2400" dirty="0" smtClean="0">
                <a:solidFill>
                  <a:prstClr val="black"/>
                </a:solidFill>
                <a:latin typeface="Book Antiqua"/>
              </a:rPr>
              <a:t>forcibly and </a:t>
            </a:r>
            <a:r>
              <a:rPr lang="en-US" altLang="en-US" sz="2400" dirty="0">
                <a:solidFill>
                  <a:prstClr val="black"/>
                </a:solidFill>
                <a:latin typeface="Book Antiqua"/>
              </a:rPr>
              <a:t>against her </a:t>
            </a:r>
            <a:r>
              <a:rPr lang="en-US" altLang="en-US" sz="2400" dirty="0" smtClean="0">
                <a:solidFill>
                  <a:prstClr val="black"/>
                </a:solidFill>
                <a:latin typeface="Book Antiqua"/>
              </a:rPr>
              <a:t>will</a:t>
            </a:r>
            <a:endParaRPr lang="en-US" altLang="en-US" sz="2400" dirty="0">
              <a:solidFill>
                <a:prstClr val="black"/>
              </a:solidFill>
              <a:latin typeface="Book Antiqua"/>
            </a:endParaRPr>
          </a:p>
          <a:p>
            <a:pPr marL="547688" lvl="0" indent="-411163" fontAlgn="base">
              <a:spcAft>
                <a:spcPct val="0"/>
              </a:spcAft>
              <a:buClr>
                <a:srgbClr val="000000"/>
              </a:buClr>
              <a:buSzPct val="65000"/>
              <a:buNone/>
            </a:pPr>
            <a:endParaRPr lang="en-US" altLang="en-US" sz="1200" dirty="0">
              <a:solidFill>
                <a:prstClr val="black"/>
              </a:solidFill>
              <a:latin typeface="Book Antiqua"/>
            </a:endParaRPr>
          </a:p>
          <a:p>
            <a:pPr marL="548640" lvl="0" fontAlgn="base">
              <a:spcAft>
                <a:spcPct val="0"/>
              </a:spcAft>
              <a:buFont typeface="Wingdings" panose="05000000000000000000" pitchFamily="2" charset="2"/>
              <a:buChar char="v"/>
            </a:pPr>
            <a:r>
              <a:rPr lang="en-US" altLang="en-US" sz="2400" dirty="0">
                <a:solidFill>
                  <a:prstClr val="black"/>
                </a:solidFill>
                <a:latin typeface="Book Antiqua"/>
              </a:rPr>
              <a:t>Incapable of giving consent due </a:t>
            </a:r>
            <a:r>
              <a:rPr lang="en-US" altLang="en-US" sz="2400" dirty="0" smtClean="0">
                <a:solidFill>
                  <a:prstClr val="black"/>
                </a:solidFill>
                <a:latin typeface="Book Antiqua"/>
              </a:rPr>
              <a:t>to:</a:t>
            </a:r>
          </a:p>
          <a:p>
            <a:pPr marL="73152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Age</a:t>
            </a:r>
            <a:endParaRPr lang="en-US" altLang="en-US" sz="2000" dirty="0">
              <a:solidFill>
                <a:prstClr val="black"/>
              </a:solidFill>
              <a:latin typeface="Book Antiqua"/>
            </a:endParaRPr>
          </a:p>
          <a:p>
            <a:pPr marL="73152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Mental </a:t>
            </a:r>
            <a:r>
              <a:rPr lang="en-US" altLang="en-US" sz="2000" dirty="0">
                <a:solidFill>
                  <a:prstClr val="black"/>
                </a:solidFill>
                <a:latin typeface="Book Antiqua"/>
              </a:rPr>
              <a:t>capacity (temporary or permanent)</a:t>
            </a:r>
          </a:p>
          <a:p>
            <a:pPr marL="731520" lvl="1" indent="-182880" fontAlgn="base">
              <a:spcAft>
                <a:spcPct val="0"/>
              </a:spcAft>
              <a:buClr>
                <a:prstClr val="black"/>
              </a:buClr>
              <a:buSzPct val="80000"/>
              <a:buFont typeface="Wingdings" panose="05000000000000000000" pitchFamily="2" charset="2"/>
              <a:buChar char="Ø"/>
            </a:pPr>
            <a:r>
              <a:rPr lang="en-US" altLang="en-US" sz="2000" dirty="0">
                <a:solidFill>
                  <a:prstClr val="black"/>
                </a:solidFill>
                <a:latin typeface="Book Antiqua"/>
              </a:rPr>
              <a:t>Physical capacity (temporary or permanent</a:t>
            </a:r>
            <a:r>
              <a:rPr lang="en-US" altLang="en-US" sz="2000" dirty="0" smtClean="0">
                <a:solidFill>
                  <a:prstClr val="black"/>
                </a:solidFill>
                <a:latin typeface="Book Antiqua"/>
              </a:rPr>
              <a:t>)</a:t>
            </a:r>
          </a:p>
          <a:p>
            <a:pPr marL="73152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Does </a:t>
            </a:r>
            <a:r>
              <a:rPr lang="en-US" altLang="en-US" sz="2000" b="1" dirty="0" smtClean="0">
                <a:solidFill>
                  <a:prstClr val="black"/>
                </a:solidFill>
                <a:latin typeface="Book Antiqua"/>
              </a:rPr>
              <a:t>NOT </a:t>
            </a:r>
            <a:r>
              <a:rPr lang="en-US" altLang="en-US" sz="2000" dirty="0" smtClean="0">
                <a:solidFill>
                  <a:prstClr val="black"/>
                </a:solidFill>
                <a:latin typeface="Book Antiqua"/>
              </a:rPr>
              <a:t>include statutory rape</a:t>
            </a:r>
            <a:endParaRPr lang="en-US" altLang="en-US" sz="2000" dirty="0">
              <a:solidFill>
                <a:prstClr val="black"/>
              </a:solidFill>
              <a:latin typeface="Book Antiqua"/>
            </a:endParaRPr>
          </a:p>
          <a:p>
            <a:pPr marL="547688" lvl="0" indent="-411163" fontAlgn="base">
              <a:spcAft>
                <a:spcPct val="0"/>
              </a:spcAft>
              <a:buClr>
                <a:srgbClr val="000000"/>
              </a:buClr>
              <a:buSzPct val="65000"/>
              <a:buNone/>
            </a:pPr>
            <a:endParaRPr lang="en-US" altLang="en-US" sz="1000" dirty="0">
              <a:solidFill>
                <a:prstClr val="black"/>
              </a:solidFill>
              <a:latin typeface="Book Antiqua"/>
            </a:endParaRPr>
          </a:p>
          <a:p>
            <a:pPr lvl="0" indent="0" fontAlgn="base">
              <a:spcAft>
                <a:spcPct val="0"/>
              </a:spcAft>
              <a:buClr>
                <a:srgbClr val="000000"/>
              </a:buClr>
              <a:buSzPct val="65000"/>
              <a:buNone/>
            </a:pPr>
            <a:r>
              <a:rPr lang="en-US" altLang="en-US" sz="2400" b="1" dirty="0">
                <a:solidFill>
                  <a:prstClr val="black"/>
                </a:solidFill>
                <a:latin typeface="Book Antiqua"/>
              </a:rPr>
              <a:t>Example: </a:t>
            </a:r>
            <a:r>
              <a:rPr lang="en-US" altLang="en-US" sz="2000" dirty="0">
                <a:solidFill>
                  <a:prstClr val="black"/>
                </a:solidFill>
                <a:latin typeface="Book Antiqua"/>
              </a:rPr>
              <a:t>PL 130.30 sub 2 - Rape </a:t>
            </a:r>
            <a:r>
              <a:rPr lang="en-US" altLang="en-US" sz="2000" dirty="0" smtClean="0">
                <a:solidFill>
                  <a:prstClr val="black"/>
                </a:solidFill>
                <a:latin typeface="Book Antiqua"/>
              </a:rPr>
              <a:t>2nd: Intercourse with Person </a:t>
            </a:r>
            <a:r>
              <a:rPr lang="en-US" altLang="en-US" sz="2000" dirty="0">
                <a:solidFill>
                  <a:prstClr val="black"/>
                </a:solidFill>
                <a:latin typeface="Book Antiqua"/>
              </a:rPr>
              <a:t>I</a:t>
            </a:r>
            <a:r>
              <a:rPr lang="en-US" altLang="en-US" sz="2000" dirty="0" smtClean="0">
                <a:solidFill>
                  <a:prstClr val="black"/>
                </a:solidFill>
                <a:latin typeface="Book Antiqua"/>
              </a:rPr>
              <a:t>ncapable of Consent-Mentally Disable</a:t>
            </a:r>
          </a:p>
          <a:p>
            <a:pPr lvl="0" indent="0" fontAlgn="base">
              <a:spcAft>
                <a:spcPct val="0"/>
              </a:spcAft>
              <a:buClr>
                <a:srgbClr val="000000"/>
              </a:buClr>
              <a:buSzPct val="65000"/>
              <a:buNone/>
            </a:pPr>
            <a:endParaRPr lang="en-US" altLang="en-US" sz="1000" dirty="0" smtClean="0">
              <a:solidFill>
                <a:prstClr val="black"/>
              </a:solidFill>
              <a:latin typeface="Book Antiqua"/>
            </a:endParaRPr>
          </a:p>
        </p:txBody>
      </p:sp>
    </p:spTree>
    <p:extLst>
      <p:ext uri="{BB962C8B-B14F-4D97-AF65-F5344CB8AC3E}">
        <p14:creationId xmlns:p14="http://schemas.microsoft.com/office/powerpoint/2010/main" val="3270237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Rape (Pre 2013) </a:t>
            </a:r>
            <a:r>
              <a:rPr lang="en-US" sz="36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 Weapon Subclasses</a:t>
            </a:r>
            <a:endParaRPr lang="en-US" dirty="0"/>
          </a:p>
        </p:txBody>
      </p:sp>
      <p:sp>
        <p:nvSpPr>
          <p:cNvPr id="3" name="Content Placeholder 2"/>
          <p:cNvSpPr>
            <a:spLocks noGrp="1"/>
          </p:cNvSpPr>
          <p:nvPr>
            <p:ph sz="quarter" idx="1"/>
          </p:nvPr>
        </p:nvSpPr>
        <p:spPr>
          <a:xfrm>
            <a:off x="304800" y="1447800"/>
            <a:ext cx="8382000" cy="4572000"/>
          </a:xfrm>
        </p:spPr>
        <p:txBody>
          <a:bodyPr/>
          <a:lstStyle/>
          <a:p>
            <a:pPr marL="0" indent="0">
              <a:buNone/>
            </a:pPr>
            <a:endParaRPr lang="en-US" b="1" dirty="0" smtClean="0">
              <a:latin typeface="Book Antiqua" panose="02040602050305030304" pitchFamily="18" charset="0"/>
            </a:endParaRPr>
          </a:p>
          <a:p>
            <a:pPr>
              <a:buFont typeface="Wingdings" panose="05000000000000000000" pitchFamily="2" charset="2"/>
              <a:buChar char="v"/>
            </a:pPr>
            <a:r>
              <a:rPr lang="en-US" sz="2400" dirty="0" smtClean="0">
                <a:latin typeface="Book Antiqua" panose="02040602050305030304" pitchFamily="18" charset="0"/>
              </a:rPr>
              <a:t>Handgun</a:t>
            </a:r>
          </a:p>
          <a:p>
            <a:pPr>
              <a:buFont typeface="Wingdings" panose="05000000000000000000" pitchFamily="2" charset="2"/>
              <a:buChar char="v"/>
            </a:pPr>
            <a:r>
              <a:rPr lang="en-US" sz="2400" dirty="0" smtClean="0">
                <a:latin typeface="Book Antiqua" panose="02040602050305030304" pitchFamily="18" charset="0"/>
              </a:rPr>
              <a:t>Other Firearm</a:t>
            </a:r>
          </a:p>
          <a:p>
            <a:pPr>
              <a:buFont typeface="Wingdings" panose="05000000000000000000" pitchFamily="2" charset="2"/>
              <a:buChar char="v"/>
            </a:pPr>
            <a:r>
              <a:rPr lang="en-US" sz="2400" dirty="0" smtClean="0">
                <a:latin typeface="Book Antiqua" panose="02040602050305030304" pitchFamily="18" charset="0"/>
              </a:rPr>
              <a:t>Other Weapon</a:t>
            </a:r>
            <a:endParaRPr lang="en-US" sz="2400" dirty="0">
              <a:latin typeface="Book Antiqua" panose="02040602050305030304" pitchFamily="18" charset="0"/>
            </a:endParaRPr>
          </a:p>
          <a:p>
            <a:pPr>
              <a:buFont typeface="Wingdings" panose="05000000000000000000" pitchFamily="2" charset="2"/>
              <a:buChar char="v"/>
            </a:pPr>
            <a:r>
              <a:rPr lang="en-US" sz="2400" dirty="0" smtClean="0">
                <a:latin typeface="Book Antiqua" panose="02040602050305030304" pitchFamily="18" charset="0"/>
              </a:rPr>
              <a:t>Fear (No Weapon)</a:t>
            </a:r>
          </a:p>
          <a:p>
            <a:pPr>
              <a:buFont typeface="Wingdings" panose="05000000000000000000" pitchFamily="2" charset="2"/>
              <a:buChar char="v"/>
            </a:pPr>
            <a:endParaRPr lang="en-US" sz="1000" b="1" dirty="0">
              <a:latin typeface="Book Antiqua" panose="02040602050305030304" pitchFamily="18" charset="0"/>
            </a:endParaRPr>
          </a:p>
          <a:p>
            <a:pPr marL="0" indent="0" algn="ctr">
              <a:buNone/>
            </a:pPr>
            <a:r>
              <a:rPr lang="en-US" sz="2800" b="1" u="sng" dirty="0" smtClean="0">
                <a:latin typeface="Book Antiqua" panose="02040602050305030304" pitchFamily="18" charset="0"/>
              </a:rPr>
              <a:t>Does NOT apply to Rape (2013 Expanded)</a:t>
            </a:r>
            <a:endParaRPr lang="en-US" sz="2800" b="1" u="sng" dirty="0">
              <a:latin typeface="Book Antiqua" panose="02040602050305030304" pitchFamily="18" charset="0"/>
            </a:endParaRPr>
          </a:p>
        </p:txBody>
      </p:sp>
    </p:spTree>
    <p:extLst>
      <p:ext uri="{BB962C8B-B14F-4D97-AF65-F5344CB8AC3E}">
        <p14:creationId xmlns:p14="http://schemas.microsoft.com/office/powerpoint/2010/main" val="1096459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dirty="0" smtClean="0">
                <a:ln w="6350">
                  <a:noFill/>
                </a:ln>
                <a:solidFill>
                  <a:srgbClr val="D16349"/>
                </a:solidFill>
                <a:latin typeface="Malgun Gothic" panose="020B0503020000020004" pitchFamily="34" charset="-127"/>
                <a:ea typeface="Malgun Gothic" panose="020B0503020000020004" pitchFamily="34" charset="-127"/>
              </a:rPr>
              <a:t>Robbery</a:t>
            </a:r>
            <a:endParaRPr lang="en-US" dirty="0"/>
          </a:p>
        </p:txBody>
      </p:sp>
      <p:sp>
        <p:nvSpPr>
          <p:cNvPr id="3" name="Content Placeholder 2"/>
          <p:cNvSpPr>
            <a:spLocks noGrp="1"/>
          </p:cNvSpPr>
          <p:nvPr>
            <p:ph sz="quarter" idx="1"/>
          </p:nvPr>
        </p:nvSpPr>
        <p:spPr>
          <a:xfrm>
            <a:off x="304800" y="1524000"/>
            <a:ext cx="8503920" cy="4572000"/>
          </a:xfrm>
        </p:spPr>
        <p:txBody>
          <a:bodyPr/>
          <a:lstStyle/>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 </a:t>
            </a:r>
            <a:r>
              <a:rPr lang="en-US" altLang="en-US" sz="2400" dirty="0" smtClean="0">
                <a:solidFill>
                  <a:prstClr val="black"/>
                </a:solidFill>
                <a:latin typeface="Book Antiqua"/>
              </a:rPr>
              <a:t>The </a:t>
            </a:r>
            <a:r>
              <a:rPr lang="en-US" altLang="en-US" sz="2400" dirty="0">
                <a:solidFill>
                  <a:prstClr val="black"/>
                </a:solidFill>
                <a:latin typeface="Book Antiqua"/>
              </a:rPr>
              <a:t>taking or the attempting to </a:t>
            </a:r>
            <a:r>
              <a:rPr lang="en-US" altLang="en-US" sz="2400" dirty="0" smtClean="0">
                <a:solidFill>
                  <a:prstClr val="black"/>
                </a:solidFill>
                <a:latin typeface="Book Antiqua"/>
              </a:rPr>
              <a:t>take anything of </a:t>
            </a:r>
            <a:r>
              <a:rPr lang="en-US" altLang="en-US" sz="2400" dirty="0">
                <a:solidFill>
                  <a:prstClr val="black"/>
                </a:solidFill>
                <a:latin typeface="Book Antiqua"/>
              </a:rPr>
              <a:t>value </a:t>
            </a:r>
            <a:r>
              <a:rPr lang="en-US" altLang="en-US" sz="2400" dirty="0" smtClean="0">
                <a:solidFill>
                  <a:prstClr val="black"/>
                </a:solidFill>
                <a:latin typeface="Book Antiqua"/>
              </a:rPr>
              <a:t>from the </a:t>
            </a:r>
            <a:r>
              <a:rPr lang="en-US" altLang="en-US" sz="2400" dirty="0">
                <a:solidFill>
                  <a:prstClr val="black"/>
                </a:solidFill>
                <a:latin typeface="Book Antiqua"/>
              </a:rPr>
              <a:t>care, custody, </a:t>
            </a:r>
            <a:r>
              <a:rPr lang="en-US" altLang="en-US" sz="2400" dirty="0" smtClean="0">
                <a:solidFill>
                  <a:prstClr val="black"/>
                </a:solidFill>
                <a:latin typeface="Book Antiqua"/>
              </a:rPr>
              <a:t>or control </a:t>
            </a:r>
            <a:r>
              <a:rPr lang="en-US" altLang="en-US" sz="2400" dirty="0">
                <a:solidFill>
                  <a:prstClr val="black"/>
                </a:solidFill>
                <a:latin typeface="Book Antiqua"/>
              </a:rPr>
              <a:t>of a person or persons, by force </a:t>
            </a:r>
            <a:r>
              <a:rPr lang="en-US" altLang="en-US" sz="2400" dirty="0" smtClean="0">
                <a:solidFill>
                  <a:prstClr val="black"/>
                </a:solidFill>
                <a:latin typeface="Book Antiqua"/>
              </a:rPr>
              <a:t>or threat </a:t>
            </a:r>
            <a:r>
              <a:rPr lang="en-US" altLang="en-US" sz="2400" dirty="0">
                <a:solidFill>
                  <a:prstClr val="black"/>
                </a:solidFill>
                <a:latin typeface="Book Antiqua"/>
              </a:rPr>
              <a:t>of </a:t>
            </a:r>
            <a:r>
              <a:rPr lang="en-US" altLang="en-US" sz="2400" dirty="0" smtClean="0">
                <a:solidFill>
                  <a:prstClr val="black"/>
                </a:solidFill>
                <a:latin typeface="Book Antiqua"/>
              </a:rPr>
              <a:t>force or </a:t>
            </a:r>
            <a:r>
              <a:rPr lang="en-US" altLang="en-US" sz="2400" dirty="0">
                <a:solidFill>
                  <a:prstClr val="black"/>
                </a:solidFill>
                <a:latin typeface="Book Antiqua"/>
              </a:rPr>
              <a:t>violence and/or </a:t>
            </a:r>
            <a:r>
              <a:rPr lang="en-US" altLang="en-US" sz="2400" dirty="0" smtClean="0">
                <a:solidFill>
                  <a:prstClr val="black"/>
                </a:solidFill>
                <a:latin typeface="Book Antiqua"/>
              </a:rPr>
              <a:t>by putting </a:t>
            </a:r>
            <a:r>
              <a:rPr lang="en-US" altLang="en-US" sz="2400" dirty="0">
                <a:solidFill>
                  <a:prstClr val="black"/>
                </a:solidFill>
                <a:latin typeface="Book Antiqua"/>
              </a:rPr>
              <a:t>the victim in fear.</a:t>
            </a:r>
          </a:p>
          <a:p>
            <a:pPr lvl="0" indent="0" fontAlgn="base">
              <a:spcAft>
                <a:spcPct val="0"/>
              </a:spcAft>
              <a:buClr>
                <a:srgbClr val="000000"/>
              </a:buClr>
              <a:buSzPct val="65000"/>
              <a:buNone/>
            </a:pPr>
            <a:endParaRPr lang="en-US" altLang="en-US" sz="1200" dirty="0">
              <a:solidFill>
                <a:prstClr val="black"/>
              </a:solidFill>
              <a:latin typeface="Book Antiqua"/>
            </a:endParaRPr>
          </a:p>
          <a:p>
            <a:pPr lvl="0" indent="0" algn="ctr" fontAlgn="base">
              <a:spcAft>
                <a:spcPct val="0"/>
              </a:spcAft>
              <a:buNone/>
            </a:pPr>
            <a:r>
              <a:rPr lang="en-US" altLang="en-US" sz="2800" b="1" dirty="0">
                <a:solidFill>
                  <a:prstClr val="black"/>
                </a:solidFill>
                <a:latin typeface="Book Antiqua"/>
              </a:rPr>
              <a:t>Larceny + Force = Robbery</a:t>
            </a:r>
          </a:p>
          <a:p>
            <a:pPr lvl="0" indent="0" fontAlgn="base">
              <a:spcAft>
                <a:spcPct val="0"/>
              </a:spcAft>
              <a:buClr>
                <a:srgbClr val="000000"/>
              </a:buClr>
              <a:buSzPct val="65000"/>
              <a:buNone/>
            </a:pPr>
            <a:endParaRPr lang="en-US" altLang="en-US" sz="2400" dirty="0">
              <a:solidFill>
                <a:prstClr val="black"/>
              </a:solidFill>
              <a:latin typeface="Book Antiqua"/>
            </a:endParaRPr>
          </a:p>
          <a:p>
            <a:pPr lvl="0" indent="0" fontAlgn="base">
              <a:spcAft>
                <a:spcPct val="0"/>
              </a:spcAft>
              <a:buClr>
                <a:srgbClr val="000000"/>
              </a:buClr>
              <a:buSzPct val="65000"/>
              <a:buNone/>
            </a:pPr>
            <a:r>
              <a:rPr lang="en-US" altLang="en-US" sz="2400" b="1" dirty="0">
                <a:solidFill>
                  <a:prstClr val="black"/>
                </a:solidFill>
                <a:latin typeface="Book Antiqua"/>
              </a:rPr>
              <a:t>Example: </a:t>
            </a:r>
            <a:r>
              <a:rPr lang="en-US" altLang="en-US" sz="2400" dirty="0" smtClean="0">
                <a:solidFill>
                  <a:prstClr val="black"/>
                </a:solidFill>
                <a:latin typeface="Book Antiqua"/>
              </a:rPr>
              <a:t>PL </a:t>
            </a:r>
            <a:r>
              <a:rPr lang="en-US" altLang="en-US" sz="2400" dirty="0">
                <a:solidFill>
                  <a:prstClr val="black"/>
                </a:solidFill>
                <a:latin typeface="Book Antiqua"/>
              </a:rPr>
              <a:t>160.10 sub 3 - Robbery 2nd: Motor </a:t>
            </a:r>
            <a:r>
              <a:rPr lang="en-US" altLang="en-US" sz="2400" dirty="0" smtClean="0">
                <a:solidFill>
                  <a:prstClr val="black"/>
                </a:solidFill>
                <a:latin typeface="Book Antiqua"/>
              </a:rPr>
              <a:t>Vehicle</a:t>
            </a:r>
            <a:endParaRPr lang="en-US" altLang="en-US" sz="2400" dirty="0">
              <a:solidFill>
                <a:prstClr val="black"/>
              </a:solidFill>
              <a:latin typeface="Book Antiqua"/>
            </a:endParaRPr>
          </a:p>
        </p:txBody>
      </p:sp>
    </p:spTree>
    <p:extLst>
      <p:ext uri="{BB962C8B-B14F-4D97-AF65-F5344CB8AC3E}">
        <p14:creationId xmlns:p14="http://schemas.microsoft.com/office/powerpoint/2010/main" val="126576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758952"/>
          </a:xfrm>
        </p:spPr>
        <p:txBody>
          <a:bodyPr>
            <a:normAutofit/>
          </a:bodyPr>
          <a:lstStyle/>
          <a:p>
            <a:r>
              <a:rPr lang="en-US" sz="4000" b="1" dirty="0" smtClean="0">
                <a:ln w="6350">
                  <a:noFill/>
                </a:ln>
                <a:solidFill>
                  <a:srgbClr val="D16349"/>
                </a:solidFill>
                <a:latin typeface="Malgun Gothic" panose="020B0503020000020004" pitchFamily="34" charset="-127"/>
                <a:ea typeface="Malgun Gothic" panose="020B0503020000020004" pitchFamily="34" charset="-127"/>
              </a:rPr>
              <a:t>Robbery - Weapon Subclasses</a:t>
            </a:r>
            <a:endParaRPr lang="en-US" sz="4000" dirty="0"/>
          </a:p>
        </p:txBody>
      </p:sp>
      <p:sp>
        <p:nvSpPr>
          <p:cNvPr id="3" name="Content Placeholder 2"/>
          <p:cNvSpPr>
            <a:spLocks noGrp="1"/>
          </p:cNvSpPr>
          <p:nvPr>
            <p:ph sz="quarter" idx="1"/>
          </p:nvPr>
        </p:nvSpPr>
        <p:spPr>
          <a:xfrm>
            <a:off x="304800" y="1524000"/>
            <a:ext cx="8503920" cy="4572000"/>
          </a:xfrm>
        </p:spPr>
        <p:txBody>
          <a:bodyPr>
            <a:normAutofit/>
          </a:bodyPr>
          <a:lstStyle/>
          <a:p>
            <a:pPr>
              <a:buFont typeface="Wingdings" panose="05000000000000000000" pitchFamily="2" charset="2"/>
              <a:buChar char="v"/>
            </a:pPr>
            <a:endParaRPr lang="en-US" sz="2400" b="1"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Handgun</a:t>
            </a:r>
            <a:r>
              <a:rPr lang="en-US" sz="2400" dirty="0" smtClean="0">
                <a:latin typeface="Book Antiqua" panose="02040602050305030304" pitchFamily="18" charset="0"/>
              </a:rPr>
              <a:t>– </a:t>
            </a:r>
            <a:r>
              <a:rPr lang="en-US" sz="2000" dirty="0" smtClean="0">
                <a:latin typeface="Book Antiqua" panose="02040602050305030304" pitchFamily="18" charset="0"/>
              </a:rPr>
              <a:t>Weapon designed to be held with one/both hands</a:t>
            </a:r>
          </a:p>
          <a:p>
            <a:pPr>
              <a:buFont typeface="Wingdings" panose="05000000000000000000" pitchFamily="2" charset="2"/>
              <a:buChar char="v"/>
            </a:pPr>
            <a:endParaRPr lang="en-US" sz="10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Other Firearm</a:t>
            </a:r>
            <a:r>
              <a:rPr lang="en-US" sz="2400" dirty="0" smtClean="0">
                <a:latin typeface="Book Antiqua" panose="02040602050305030304" pitchFamily="18" charset="0"/>
              </a:rPr>
              <a:t>– </a:t>
            </a:r>
            <a:r>
              <a:rPr lang="en-US" sz="2000" dirty="0" smtClean="0">
                <a:latin typeface="Book Antiqua" panose="02040602050305030304" pitchFamily="18" charset="0"/>
              </a:rPr>
              <a:t>Long Guns: Rifle or Shotgun</a:t>
            </a:r>
          </a:p>
          <a:p>
            <a:pPr>
              <a:buFont typeface="Wingdings" panose="05000000000000000000" pitchFamily="2" charset="2"/>
              <a:buChar char="v"/>
            </a:pPr>
            <a:endParaRPr lang="en-US" sz="10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Knife or Cutting Instrument</a:t>
            </a:r>
            <a:r>
              <a:rPr lang="en-US" sz="2400" dirty="0" smtClean="0">
                <a:latin typeface="Book Antiqua" panose="02040602050305030304" pitchFamily="18" charset="0"/>
              </a:rPr>
              <a:t>– </a:t>
            </a:r>
            <a:r>
              <a:rPr lang="en-US" sz="2000" dirty="0" smtClean="0">
                <a:latin typeface="Book Antiqua" panose="02040602050305030304" pitchFamily="18" charset="0"/>
              </a:rPr>
              <a:t>Knife, Broken Bottle, Razor, Ice Pick, or Other Cutting/Stabbing Instrument</a:t>
            </a:r>
          </a:p>
          <a:p>
            <a:pPr>
              <a:buFont typeface="Wingdings" panose="05000000000000000000" pitchFamily="2" charset="2"/>
              <a:buChar char="v"/>
            </a:pPr>
            <a:endParaRPr lang="en-US" sz="10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Other Dangerous Weapon</a:t>
            </a:r>
            <a:r>
              <a:rPr lang="en-US" sz="2400" dirty="0" smtClean="0">
                <a:latin typeface="Book Antiqua" panose="02040602050305030304" pitchFamily="18" charset="0"/>
              </a:rPr>
              <a:t>– </a:t>
            </a:r>
            <a:r>
              <a:rPr lang="en-US" sz="2000" dirty="0" smtClean="0">
                <a:latin typeface="Book Antiqua" panose="02040602050305030304" pitchFamily="18" charset="0"/>
              </a:rPr>
              <a:t>Club, Explosives, </a:t>
            </a:r>
            <a:r>
              <a:rPr lang="en-US" sz="2000" dirty="0">
                <a:latin typeface="Book Antiqua" panose="02040602050305030304" pitchFamily="18" charset="0"/>
              </a:rPr>
              <a:t>Acid, </a:t>
            </a:r>
            <a:r>
              <a:rPr lang="en-US" sz="2000" dirty="0" smtClean="0">
                <a:latin typeface="Book Antiqua" panose="02040602050305030304" pitchFamily="18" charset="0"/>
              </a:rPr>
              <a:t>Brass </a:t>
            </a:r>
            <a:r>
              <a:rPr lang="en-US" sz="2000" dirty="0">
                <a:latin typeface="Book Antiqua" panose="02040602050305030304" pitchFamily="18" charset="0"/>
              </a:rPr>
              <a:t>K</a:t>
            </a:r>
            <a:r>
              <a:rPr lang="en-US" sz="2000" dirty="0" smtClean="0">
                <a:latin typeface="Book Antiqua" panose="02040602050305030304" pitchFamily="18" charset="0"/>
              </a:rPr>
              <a:t>nuckles, Mace, Pepper Spray, </a:t>
            </a:r>
            <a:r>
              <a:rPr lang="en-US" sz="2000" dirty="0" smtClean="0">
                <a:latin typeface="Book Antiqua" panose="02040602050305030304" pitchFamily="18" charset="0"/>
              </a:rPr>
              <a:t>or </a:t>
            </a:r>
            <a:r>
              <a:rPr lang="en-US" sz="2000" dirty="0" smtClean="0">
                <a:latin typeface="Book Antiqua" panose="02040602050305030304" pitchFamily="18" charset="0"/>
              </a:rPr>
              <a:t>Other Dangerous </a:t>
            </a:r>
            <a:r>
              <a:rPr lang="en-US" sz="2000" dirty="0" smtClean="0">
                <a:latin typeface="Book Antiqua" panose="02040602050305030304" pitchFamily="18" charset="0"/>
              </a:rPr>
              <a:t>Weapon etc</a:t>
            </a:r>
            <a:r>
              <a:rPr lang="en-US" sz="2000" dirty="0">
                <a:latin typeface="Book Antiqua" panose="02040602050305030304" pitchFamily="18" charset="0"/>
              </a:rPr>
              <a:t>.</a:t>
            </a:r>
            <a:r>
              <a:rPr lang="en-US" sz="2000" dirty="0" smtClean="0">
                <a:latin typeface="Book Antiqua" panose="02040602050305030304" pitchFamily="18" charset="0"/>
              </a:rPr>
              <a:t>,</a:t>
            </a:r>
            <a:endParaRPr lang="en-US" sz="2000" dirty="0" smtClean="0">
              <a:latin typeface="Book Antiqua" panose="02040602050305030304" pitchFamily="18" charset="0"/>
            </a:endParaRPr>
          </a:p>
          <a:p>
            <a:pPr>
              <a:buFont typeface="Wingdings" panose="05000000000000000000" pitchFamily="2" charset="2"/>
              <a:buChar char="v"/>
            </a:pPr>
            <a:endParaRPr lang="en-US" sz="10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Strong Arm</a:t>
            </a:r>
            <a:r>
              <a:rPr lang="en-US" sz="2600" dirty="0" smtClean="0">
                <a:latin typeface="Book Antiqua" panose="02040602050305030304" pitchFamily="18" charset="0"/>
              </a:rPr>
              <a:t> </a:t>
            </a:r>
            <a:r>
              <a:rPr lang="en-US" dirty="0" smtClean="0">
                <a:latin typeface="Book Antiqua" panose="02040602050305030304" pitchFamily="18" charset="0"/>
              </a:rPr>
              <a:t>– </a:t>
            </a:r>
            <a:r>
              <a:rPr lang="en-US" sz="2000" dirty="0" smtClean="0">
                <a:latin typeface="Book Antiqua" panose="02040602050305030304" pitchFamily="18" charset="0"/>
              </a:rPr>
              <a:t>Hands, Fists, Feet, etc.</a:t>
            </a:r>
            <a:endParaRPr lang="en-US" sz="2000" dirty="0">
              <a:latin typeface="Book Antiqua" panose="02040602050305030304" pitchFamily="18" charset="0"/>
            </a:endParaRPr>
          </a:p>
        </p:txBody>
      </p:sp>
    </p:spTree>
    <p:extLst>
      <p:ext uri="{BB962C8B-B14F-4D97-AF65-F5344CB8AC3E}">
        <p14:creationId xmlns:p14="http://schemas.microsoft.com/office/powerpoint/2010/main" val="2311419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n w="6350">
                  <a:noFill/>
                </a:ln>
                <a:solidFill>
                  <a:srgbClr val="D16349"/>
                </a:solidFill>
                <a:latin typeface="Malgun Gothic" panose="020B0503020000020004" pitchFamily="34" charset="-127"/>
                <a:ea typeface="Malgun Gothic" panose="020B0503020000020004" pitchFamily="34" charset="-127"/>
              </a:rPr>
              <a:t>Robbery - Location Subclasses</a:t>
            </a:r>
            <a:endParaRPr lang="en-US" sz="4000"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v"/>
            </a:pPr>
            <a:endParaRPr lang="en-US" sz="24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Highway/Street/Alley</a:t>
            </a:r>
          </a:p>
          <a:p>
            <a:pPr>
              <a:buFont typeface="Wingdings" panose="05000000000000000000" pitchFamily="2" charset="2"/>
              <a:buChar char="v"/>
            </a:pPr>
            <a:r>
              <a:rPr lang="en-US" sz="2600" b="1" dirty="0" smtClean="0">
                <a:latin typeface="Book Antiqua" panose="02040602050305030304" pitchFamily="18" charset="0"/>
              </a:rPr>
              <a:t>Gas Station</a:t>
            </a:r>
          </a:p>
          <a:p>
            <a:pPr>
              <a:buFont typeface="Wingdings" panose="05000000000000000000" pitchFamily="2" charset="2"/>
              <a:buChar char="v"/>
            </a:pPr>
            <a:r>
              <a:rPr lang="en-US" sz="2600" b="1" dirty="0" smtClean="0">
                <a:latin typeface="Book Antiqua" panose="02040602050305030304" pitchFamily="18" charset="0"/>
              </a:rPr>
              <a:t>Convenience Store</a:t>
            </a:r>
          </a:p>
          <a:p>
            <a:pPr>
              <a:buFont typeface="Wingdings" panose="05000000000000000000" pitchFamily="2" charset="2"/>
              <a:buChar char="v"/>
            </a:pPr>
            <a:r>
              <a:rPr lang="en-US" sz="2600" b="1" dirty="0" smtClean="0">
                <a:latin typeface="Book Antiqua" panose="02040602050305030304" pitchFamily="18" charset="0"/>
              </a:rPr>
              <a:t>Bank</a:t>
            </a:r>
          </a:p>
          <a:p>
            <a:pPr>
              <a:buFont typeface="Wingdings" panose="05000000000000000000" pitchFamily="2" charset="2"/>
              <a:buChar char="v"/>
            </a:pPr>
            <a:r>
              <a:rPr lang="en-US" sz="2600" b="1" dirty="0" smtClean="0">
                <a:latin typeface="Book Antiqua" panose="02040602050305030304" pitchFamily="18" charset="0"/>
              </a:rPr>
              <a:t>Other Commercial Building</a:t>
            </a:r>
          </a:p>
          <a:p>
            <a:pPr>
              <a:buFont typeface="Wingdings" panose="05000000000000000000" pitchFamily="2" charset="2"/>
              <a:buChar char="v"/>
            </a:pPr>
            <a:r>
              <a:rPr lang="en-US" sz="2600" b="1" dirty="0" smtClean="0">
                <a:latin typeface="Book Antiqua" panose="02040602050305030304" pitchFamily="18" charset="0"/>
              </a:rPr>
              <a:t>Residence</a:t>
            </a:r>
          </a:p>
          <a:p>
            <a:pPr>
              <a:buFont typeface="Wingdings" panose="05000000000000000000" pitchFamily="2" charset="2"/>
              <a:buChar char="v"/>
            </a:pPr>
            <a:r>
              <a:rPr lang="en-US" sz="2600" b="1" dirty="0" smtClean="0">
                <a:latin typeface="Book Antiqua" panose="02040602050305030304" pitchFamily="18" charset="0"/>
              </a:rPr>
              <a:t>Misc.</a:t>
            </a:r>
          </a:p>
        </p:txBody>
      </p:sp>
    </p:spTree>
    <p:extLst>
      <p:ext uri="{BB962C8B-B14F-4D97-AF65-F5344CB8AC3E}">
        <p14:creationId xmlns:p14="http://schemas.microsoft.com/office/powerpoint/2010/main" val="3780395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Aggravated Assault</a:t>
            </a:r>
            <a:endParaRPr lang="en-US" sz="4000"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a:xfrm>
            <a:off x="304800" y="1524000"/>
            <a:ext cx="8503920" cy="4572000"/>
          </a:xfrm>
        </p:spPr>
        <p:txBody>
          <a:bodyPr>
            <a:normAutofit/>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a:t>
            </a:r>
            <a:r>
              <a:rPr lang="en-US" altLang="en-US" sz="2800" b="1" dirty="0">
                <a:solidFill>
                  <a:prstClr val="black"/>
                </a:solidFill>
                <a:latin typeface="Book Antiqua"/>
              </a:rPr>
              <a:t> </a:t>
            </a:r>
            <a:r>
              <a:rPr lang="en-US" altLang="en-US" sz="2400" dirty="0" smtClean="0">
                <a:solidFill>
                  <a:prstClr val="black"/>
                </a:solidFill>
                <a:latin typeface="Book Antiqua"/>
              </a:rPr>
              <a:t>An </a:t>
            </a:r>
            <a:r>
              <a:rPr lang="en-US" altLang="en-US" sz="2400" dirty="0">
                <a:solidFill>
                  <a:prstClr val="black"/>
                </a:solidFill>
                <a:latin typeface="Book Antiqua"/>
              </a:rPr>
              <a:t>unlawful attack by one person </a:t>
            </a:r>
            <a:r>
              <a:rPr lang="en-US" altLang="en-US" sz="2400" dirty="0" smtClean="0">
                <a:solidFill>
                  <a:prstClr val="black"/>
                </a:solidFill>
                <a:latin typeface="Book Antiqua"/>
              </a:rPr>
              <a:t>upon another </a:t>
            </a:r>
            <a:r>
              <a:rPr lang="en-US" altLang="en-US" sz="2400" dirty="0" smtClean="0">
                <a:solidFill>
                  <a:prstClr val="black"/>
                </a:solidFill>
                <a:latin typeface="Book Antiqua"/>
              </a:rPr>
              <a:t>for the purpose of </a:t>
            </a:r>
            <a:r>
              <a:rPr lang="en-US" altLang="en-US" sz="2400" dirty="0">
                <a:solidFill>
                  <a:prstClr val="black"/>
                </a:solidFill>
                <a:latin typeface="Book Antiqua"/>
              </a:rPr>
              <a:t>inflicting </a:t>
            </a:r>
            <a:r>
              <a:rPr lang="en-US" altLang="en-US" sz="2400" dirty="0" smtClean="0">
                <a:solidFill>
                  <a:prstClr val="black"/>
                </a:solidFill>
                <a:latin typeface="Book Antiqua"/>
              </a:rPr>
              <a:t>severe or aggravated </a:t>
            </a:r>
            <a:r>
              <a:rPr lang="en-US" altLang="en-US" sz="2400" dirty="0">
                <a:solidFill>
                  <a:prstClr val="black"/>
                </a:solidFill>
                <a:latin typeface="Book Antiqua"/>
              </a:rPr>
              <a:t>bodily </a:t>
            </a:r>
            <a:r>
              <a:rPr lang="en-US" altLang="en-US" sz="2400" dirty="0" smtClean="0">
                <a:solidFill>
                  <a:prstClr val="black"/>
                </a:solidFill>
                <a:latin typeface="Book Antiqua"/>
              </a:rPr>
              <a:t>injury.</a:t>
            </a:r>
          </a:p>
          <a:p>
            <a:pPr lvl="0" indent="0" fontAlgn="base">
              <a:spcAft>
                <a:spcPct val="0"/>
              </a:spcAft>
              <a:buSzPct val="65000"/>
              <a:buNone/>
            </a:pPr>
            <a:endParaRPr lang="en-US" altLang="en-US" sz="1000" dirty="0">
              <a:solidFill>
                <a:prstClr val="black"/>
              </a:solidFill>
              <a:latin typeface="Book Antiqua"/>
            </a:endParaRPr>
          </a:p>
          <a:p>
            <a:pPr marL="617220" lvl="0" fontAlgn="base">
              <a:spcAft>
                <a:spcPct val="0"/>
              </a:spcAft>
              <a:buFont typeface="Wingdings" panose="05000000000000000000" pitchFamily="2" charset="2"/>
              <a:buChar char="v"/>
            </a:pPr>
            <a:r>
              <a:rPr lang="en-US" altLang="en-US" sz="2200" dirty="0" smtClean="0">
                <a:solidFill>
                  <a:prstClr val="black"/>
                </a:solidFill>
                <a:latin typeface="Book Antiqua"/>
              </a:rPr>
              <a:t>Usually accompanied by the use of a weapon or by means likely to produce death or great bodily harm.</a:t>
            </a:r>
          </a:p>
          <a:p>
            <a:pPr marL="342900" lvl="0" indent="0" fontAlgn="base">
              <a:spcAft>
                <a:spcPct val="0"/>
              </a:spcAft>
              <a:buNone/>
            </a:pPr>
            <a:endParaRPr lang="en-US" altLang="en-US" sz="1000" dirty="0" smtClean="0">
              <a:solidFill>
                <a:prstClr val="black"/>
              </a:solidFill>
              <a:latin typeface="Book Antiqua"/>
            </a:endParaRPr>
          </a:p>
          <a:p>
            <a:pPr marL="617220" lvl="0" fontAlgn="base">
              <a:spcAft>
                <a:spcPct val="0"/>
              </a:spcAft>
              <a:buFont typeface="Wingdings" panose="05000000000000000000" pitchFamily="2" charset="2"/>
              <a:buChar char="v"/>
            </a:pPr>
            <a:r>
              <a:rPr lang="en-US" altLang="en-US" sz="2200" dirty="0" smtClean="0">
                <a:solidFill>
                  <a:prstClr val="black"/>
                </a:solidFill>
                <a:latin typeface="Book Antiqua"/>
              </a:rPr>
              <a:t>Classify attempted murder as Aggravated Assault</a:t>
            </a:r>
          </a:p>
          <a:p>
            <a:pPr marL="617220" lvl="0" fontAlgn="base">
              <a:spcAft>
                <a:spcPct val="0"/>
              </a:spcAft>
              <a:buFont typeface="Wingdings" panose="05000000000000000000" pitchFamily="2" charset="2"/>
              <a:buChar char="v"/>
            </a:pPr>
            <a:endParaRPr lang="en-US" altLang="en-US" sz="1000" dirty="0" smtClean="0">
              <a:solidFill>
                <a:prstClr val="black"/>
              </a:solidFill>
              <a:latin typeface="Book Antiqua"/>
            </a:endParaRPr>
          </a:p>
          <a:p>
            <a:pPr marL="617220" lvl="0" fontAlgn="base">
              <a:spcAft>
                <a:spcPct val="0"/>
              </a:spcAft>
              <a:buFont typeface="Wingdings" panose="05000000000000000000" pitchFamily="2" charset="2"/>
              <a:buChar char="v"/>
            </a:pPr>
            <a:r>
              <a:rPr lang="en-US" altLang="en-US" sz="2200" dirty="0" smtClean="0">
                <a:solidFill>
                  <a:prstClr val="black"/>
                </a:solidFill>
                <a:latin typeface="Book Antiqua"/>
              </a:rPr>
              <a:t>Not necessary that injury result from aggravated assault</a:t>
            </a:r>
            <a:endParaRPr lang="en-US" altLang="en-US" sz="2200" dirty="0" smtClean="0">
              <a:solidFill>
                <a:prstClr val="black"/>
              </a:solidFill>
              <a:latin typeface="Book Antiqua"/>
            </a:endParaRPr>
          </a:p>
          <a:p>
            <a:pPr lvl="0" indent="0" fontAlgn="base">
              <a:spcAft>
                <a:spcPct val="0"/>
              </a:spcAft>
              <a:buClr>
                <a:srgbClr val="000000"/>
              </a:buClr>
              <a:buSzPct val="65000"/>
              <a:buNone/>
            </a:pPr>
            <a:endParaRPr lang="en-US" altLang="en-US" sz="1000" b="1" dirty="0" smtClean="0">
              <a:solidFill>
                <a:prstClr val="black"/>
              </a:solidFill>
              <a:latin typeface="Book Antiqua"/>
            </a:endParaRPr>
          </a:p>
          <a:p>
            <a:pPr lvl="0" indent="0" fontAlgn="base">
              <a:spcAft>
                <a:spcPct val="0"/>
              </a:spcAft>
              <a:buClr>
                <a:srgbClr val="000000"/>
              </a:buClr>
              <a:buSzPct val="65000"/>
              <a:buNone/>
            </a:pPr>
            <a:r>
              <a:rPr lang="en-US" altLang="en-US" sz="2400" b="1" dirty="0" smtClean="0">
                <a:solidFill>
                  <a:prstClr val="black"/>
                </a:solidFill>
                <a:latin typeface="Book Antiqua"/>
              </a:rPr>
              <a:t>Example</a:t>
            </a:r>
            <a:r>
              <a:rPr lang="en-US" altLang="en-US" sz="2400" b="1" dirty="0">
                <a:solidFill>
                  <a:prstClr val="black"/>
                </a:solidFill>
                <a:latin typeface="Book Antiqua"/>
              </a:rPr>
              <a:t>: </a:t>
            </a:r>
            <a:r>
              <a:rPr lang="en-US" altLang="en-US" sz="2000" dirty="0">
                <a:solidFill>
                  <a:prstClr val="black"/>
                </a:solidFill>
                <a:latin typeface="Book Antiqua"/>
              </a:rPr>
              <a:t>PL 120.14 sub 1 -</a:t>
            </a:r>
            <a:r>
              <a:rPr lang="en-US" altLang="en-US" sz="2000" b="1" dirty="0">
                <a:solidFill>
                  <a:prstClr val="black"/>
                </a:solidFill>
                <a:latin typeface="Book Antiqua"/>
              </a:rPr>
              <a:t> </a:t>
            </a:r>
            <a:r>
              <a:rPr lang="en-US" altLang="en-US" sz="2000" dirty="0" smtClean="0">
                <a:solidFill>
                  <a:prstClr val="black"/>
                </a:solidFill>
                <a:latin typeface="Book Antiqua"/>
              </a:rPr>
              <a:t>Menacing-2nd:Weapon</a:t>
            </a:r>
            <a:endParaRPr lang="en-US" altLang="en-US" sz="2000" dirty="0">
              <a:solidFill>
                <a:prstClr val="black"/>
              </a:solidFill>
              <a:latin typeface="Book Antiqua"/>
            </a:endParaRPr>
          </a:p>
          <a:p>
            <a:pPr marL="0" lvl="0" indent="0" algn="ctr" fontAlgn="base">
              <a:spcAft>
                <a:spcPct val="0"/>
              </a:spcAft>
              <a:buClr>
                <a:srgbClr val="000000"/>
              </a:buClr>
              <a:buSzPct val="65000"/>
              <a:buNone/>
            </a:pPr>
            <a:endParaRPr lang="en-US" altLang="en-US" sz="1000" b="1" u="sng" dirty="0" smtClean="0">
              <a:solidFill>
                <a:prstClr val="black"/>
              </a:solidFill>
              <a:latin typeface="Book Antiqua"/>
            </a:endParaRPr>
          </a:p>
          <a:p>
            <a:pPr marL="0" lvl="0" indent="0" algn="ctr" fontAlgn="base">
              <a:spcAft>
                <a:spcPct val="0"/>
              </a:spcAft>
              <a:buClr>
                <a:srgbClr val="000000"/>
              </a:buClr>
              <a:buSzPct val="65000"/>
              <a:buNone/>
            </a:pPr>
            <a:endParaRPr lang="en-US" altLang="en-US" sz="1000" b="1" u="sng" dirty="0">
              <a:solidFill>
                <a:prstClr val="black"/>
              </a:solidFill>
              <a:latin typeface="Book Antiqua"/>
            </a:endParaRPr>
          </a:p>
        </p:txBody>
      </p:sp>
    </p:spTree>
    <p:extLst>
      <p:ext uri="{BB962C8B-B14F-4D97-AF65-F5344CB8AC3E}">
        <p14:creationId xmlns:p14="http://schemas.microsoft.com/office/powerpoint/2010/main" val="784926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Aggravated Assault - Weapon Subclasses</a:t>
            </a:r>
            <a:endParaRPr lang="en-US" sz="3600" dirty="0"/>
          </a:p>
        </p:txBody>
      </p:sp>
      <p:sp>
        <p:nvSpPr>
          <p:cNvPr id="3" name="Content Placeholder 2"/>
          <p:cNvSpPr>
            <a:spLocks noGrp="1"/>
          </p:cNvSpPr>
          <p:nvPr>
            <p:ph sz="quarter" idx="1"/>
          </p:nvPr>
        </p:nvSpPr>
        <p:spPr/>
        <p:txBody>
          <a:bodyPr>
            <a:normAutofit/>
          </a:bodyPr>
          <a:lstStyle/>
          <a:p>
            <a:pPr indent="0">
              <a:buClrTx/>
              <a:buNone/>
            </a:pPr>
            <a:endParaRPr lang="en-US" sz="2400" dirty="0"/>
          </a:p>
          <a:p>
            <a:pPr>
              <a:buFont typeface="Wingdings" panose="05000000000000000000" pitchFamily="2" charset="2"/>
              <a:buChar char="v"/>
            </a:pPr>
            <a:r>
              <a:rPr lang="en-US" sz="2600" b="1" dirty="0" smtClean="0">
                <a:latin typeface="Book Antiqua" panose="02040602050305030304" pitchFamily="18" charset="0"/>
              </a:rPr>
              <a:t>Handgun</a:t>
            </a:r>
            <a:endParaRPr lang="en-US" sz="2600" b="1" dirty="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Other Firearm</a:t>
            </a:r>
            <a:endParaRPr lang="en-US" sz="2600" b="1" dirty="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Knife </a:t>
            </a:r>
            <a:r>
              <a:rPr lang="en-US" sz="2600" b="1" dirty="0">
                <a:latin typeface="Book Antiqua" panose="02040602050305030304" pitchFamily="18" charset="0"/>
              </a:rPr>
              <a:t>or Cutting </a:t>
            </a:r>
            <a:r>
              <a:rPr lang="en-US" sz="2600" b="1" dirty="0" smtClean="0">
                <a:latin typeface="Book Antiqua" panose="02040602050305030304" pitchFamily="18" charset="0"/>
              </a:rPr>
              <a:t>Instrument</a:t>
            </a:r>
            <a:endParaRPr lang="en-US" sz="2600" b="1" dirty="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Other </a:t>
            </a:r>
            <a:r>
              <a:rPr lang="en-US" sz="2600" b="1" dirty="0">
                <a:latin typeface="Book Antiqua" panose="02040602050305030304" pitchFamily="18" charset="0"/>
              </a:rPr>
              <a:t>Dangerous </a:t>
            </a:r>
            <a:r>
              <a:rPr lang="en-US" sz="2600" b="1" dirty="0" smtClean="0">
                <a:latin typeface="Book Antiqua" panose="02040602050305030304" pitchFamily="18" charset="0"/>
              </a:rPr>
              <a:t>Weapon</a:t>
            </a:r>
            <a:endParaRPr lang="en-US" sz="2600" b="1" dirty="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Strong-arm </a:t>
            </a:r>
            <a:r>
              <a:rPr lang="en-US" sz="2600" b="1" dirty="0">
                <a:latin typeface="Book Antiqua" panose="02040602050305030304" pitchFamily="18" charset="0"/>
              </a:rPr>
              <a:t>– Hands, Fists, Feet, etc</a:t>
            </a:r>
            <a:r>
              <a:rPr lang="en-US" sz="2600" b="1" dirty="0" smtClean="0">
                <a:latin typeface="Book Antiqua" panose="02040602050305030304" pitchFamily="18" charset="0"/>
              </a:rPr>
              <a:t>.</a:t>
            </a:r>
            <a:endParaRPr lang="en-US" sz="2600" b="1" dirty="0">
              <a:latin typeface="Book Antiqua" panose="02040602050305030304" pitchFamily="18" charset="0"/>
            </a:endParaRPr>
          </a:p>
        </p:txBody>
      </p:sp>
    </p:spTree>
    <p:extLst>
      <p:ext uri="{BB962C8B-B14F-4D97-AF65-F5344CB8AC3E}">
        <p14:creationId xmlns:p14="http://schemas.microsoft.com/office/powerpoint/2010/main" val="2247004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Aggravated </a:t>
            </a:r>
            <a:r>
              <a:rPr lang="en-US" sz="3600" b="1" dirty="0" smtClean="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Assault - Location Subclasses</a:t>
            </a:r>
            <a:endParaRPr lang="en-US" sz="3600"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v"/>
            </a:pPr>
            <a:endParaRPr lang="en-US" sz="2400"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Street</a:t>
            </a:r>
          </a:p>
          <a:p>
            <a:pPr>
              <a:buFont typeface="Wingdings" panose="05000000000000000000" pitchFamily="2" charset="2"/>
              <a:buChar char="v"/>
            </a:pPr>
            <a:r>
              <a:rPr lang="en-US" sz="2600" b="1" dirty="0" smtClean="0">
                <a:latin typeface="Book Antiqua" panose="02040602050305030304" pitchFamily="18" charset="0"/>
              </a:rPr>
              <a:t>Public Building</a:t>
            </a:r>
          </a:p>
          <a:p>
            <a:pPr>
              <a:buFont typeface="Wingdings" panose="05000000000000000000" pitchFamily="2" charset="2"/>
              <a:buChar char="v"/>
            </a:pPr>
            <a:r>
              <a:rPr lang="en-US" sz="2600" b="1" dirty="0" smtClean="0">
                <a:latin typeface="Book Antiqua" panose="02040602050305030304" pitchFamily="18" charset="0"/>
              </a:rPr>
              <a:t>Residence</a:t>
            </a:r>
            <a:endParaRPr lang="en-US" sz="2600" b="1" dirty="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Other</a:t>
            </a:r>
          </a:p>
        </p:txBody>
      </p:sp>
    </p:spTree>
    <p:extLst>
      <p:ext uri="{BB962C8B-B14F-4D97-AF65-F5344CB8AC3E}">
        <p14:creationId xmlns:p14="http://schemas.microsoft.com/office/powerpoint/2010/main" val="2013766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Burglary (</a:t>
            </a:r>
            <a:r>
              <a:rPr lang="en-US" sz="37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Breaking </a:t>
            </a:r>
            <a:r>
              <a:rPr lang="en-US" sz="37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or </a:t>
            </a:r>
            <a:r>
              <a:rPr lang="en-US" sz="37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Entering)</a:t>
            </a:r>
            <a:endParaRPr lang="en-US"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p:txBody>
          <a:bodyPr>
            <a:normAutofit/>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a:t>
            </a:r>
            <a:r>
              <a:rPr lang="en-US" altLang="en-US" sz="2800" b="1" dirty="0">
                <a:solidFill>
                  <a:prstClr val="black"/>
                </a:solidFill>
                <a:latin typeface="Book Antiqua"/>
              </a:rPr>
              <a:t> </a:t>
            </a:r>
            <a:r>
              <a:rPr lang="en-US" altLang="en-US" sz="2400" dirty="0">
                <a:solidFill>
                  <a:prstClr val="black"/>
                </a:solidFill>
                <a:latin typeface="Book Antiqua"/>
              </a:rPr>
              <a:t>The unlawful entry of a structure </a:t>
            </a:r>
            <a:r>
              <a:rPr lang="en-US" altLang="en-US" sz="2400" dirty="0" smtClean="0">
                <a:solidFill>
                  <a:prstClr val="black"/>
                </a:solidFill>
                <a:latin typeface="Book Antiqua"/>
              </a:rPr>
              <a:t>to commit a </a:t>
            </a:r>
            <a:r>
              <a:rPr lang="en-US" altLang="en-US" sz="2400" dirty="0">
                <a:solidFill>
                  <a:prstClr val="black"/>
                </a:solidFill>
                <a:latin typeface="Book Antiqua"/>
              </a:rPr>
              <a:t>theft or a felony (</a:t>
            </a:r>
            <a:r>
              <a:rPr lang="en-US" altLang="en-US" sz="2400" dirty="0" smtClean="0">
                <a:solidFill>
                  <a:prstClr val="black"/>
                </a:solidFill>
                <a:latin typeface="Book Antiqua"/>
              </a:rPr>
              <a:t>includes intent to commit).</a:t>
            </a:r>
          </a:p>
          <a:p>
            <a:pPr lvl="0" indent="0" fontAlgn="base">
              <a:spcAft>
                <a:spcPct val="0"/>
              </a:spcAft>
              <a:buClr>
                <a:srgbClr val="000000"/>
              </a:buClr>
              <a:buSzPct val="65000"/>
              <a:buNone/>
            </a:pPr>
            <a:endParaRPr lang="en-US" altLang="en-US" sz="1000" dirty="0" smtClean="0">
              <a:solidFill>
                <a:prstClr val="black"/>
              </a:solidFill>
              <a:latin typeface="Book Antiqua"/>
            </a:endParaRPr>
          </a:p>
          <a:p>
            <a:pPr lvl="0" indent="0" fontAlgn="base">
              <a:spcBef>
                <a:spcPts val="672"/>
              </a:spcBef>
              <a:spcAft>
                <a:spcPct val="0"/>
              </a:spcAft>
              <a:buFont typeface="Wingdings" panose="05000000000000000000" pitchFamily="2" charset="2"/>
              <a:buChar char="v"/>
            </a:pPr>
            <a:r>
              <a:rPr lang="en-US" altLang="en-US" sz="2000" b="1" dirty="0" smtClean="0">
                <a:solidFill>
                  <a:prstClr val="black"/>
                </a:solidFill>
                <a:latin typeface="Book Antiqua"/>
              </a:rPr>
              <a:t>Forcible Entry</a:t>
            </a:r>
          </a:p>
          <a:p>
            <a:pPr lvl="0" indent="0" fontAlgn="base">
              <a:spcBef>
                <a:spcPts val="672"/>
              </a:spcBef>
              <a:spcAft>
                <a:spcPct val="0"/>
              </a:spcAft>
              <a:buFont typeface="Wingdings" panose="05000000000000000000" pitchFamily="2" charset="2"/>
              <a:buChar char="v"/>
            </a:pPr>
            <a:r>
              <a:rPr lang="en-US" altLang="en-US" sz="2000" b="1" dirty="0" smtClean="0">
                <a:solidFill>
                  <a:prstClr val="black"/>
                </a:solidFill>
                <a:latin typeface="Book Antiqua"/>
              </a:rPr>
              <a:t>Unlawful Entry – No Force</a:t>
            </a:r>
          </a:p>
          <a:p>
            <a:pPr lvl="0" indent="0" fontAlgn="base">
              <a:spcBef>
                <a:spcPts val="672"/>
              </a:spcBef>
              <a:spcAft>
                <a:spcPct val="0"/>
              </a:spcAft>
              <a:buFont typeface="Wingdings" panose="05000000000000000000" pitchFamily="2" charset="2"/>
              <a:buChar char="v"/>
            </a:pPr>
            <a:r>
              <a:rPr lang="en-US" altLang="en-US" sz="2000" b="1" dirty="0" smtClean="0">
                <a:solidFill>
                  <a:prstClr val="black"/>
                </a:solidFill>
                <a:latin typeface="Book Antiqua"/>
              </a:rPr>
              <a:t>Attempted Forcible Entry</a:t>
            </a:r>
          </a:p>
          <a:p>
            <a:pPr indent="0" fontAlgn="base">
              <a:spcBef>
                <a:spcPts val="672"/>
              </a:spcBef>
              <a:spcAft>
                <a:spcPct val="0"/>
              </a:spcAft>
              <a:buNone/>
            </a:pPr>
            <a:endParaRPr lang="en-US" altLang="en-US" sz="2400" b="1" dirty="0" smtClean="0">
              <a:solidFill>
                <a:prstClr val="black"/>
              </a:solidFill>
              <a:latin typeface="Book Antiqua"/>
            </a:endParaRPr>
          </a:p>
          <a:p>
            <a:pPr indent="0" fontAlgn="base">
              <a:spcBef>
                <a:spcPts val="672"/>
              </a:spcBef>
              <a:spcAft>
                <a:spcPct val="0"/>
              </a:spcAft>
              <a:buNone/>
            </a:pPr>
            <a:r>
              <a:rPr lang="en-US" altLang="en-US" sz="2400" b="1" dirty="0" smtClean="0">
                <a:solidFill>
                  <a:prstClr val="black"/>
                </a:solidFill>
                <a:latin typeface="Book Antiqua"/>
              </a:rPr>
              <a:t>Example</a:t>
            </a:r>
            <a:r>
              <a:rPr lang="en-US" altLang="en-US" sz="2400" b="1" dirty="0">
                <a:solidFill>
                  <a:prstClr val="black"/>
                </a:solidFill>
                <a:latin typeface="Book Antiqua"/>
              </a:rPr>
              <a:t>: </a:t>
            </a:r>
            <a:r>
              <a:rPr lang="en-US" altLang="en-US" sz="2000" dirty="0">
                <a:solidFill>
                  <a:prstClr val="black"/>
                </a:solidFill>
                <a:latin typeface="Book Antiqua"/>
              </a:rPr>
              <a:t>PL 140.20: Burglary-3rd Degree: Illegal Entry 	        w/Intent to Commit a Crime</a:t>
            </a:r>
          </a:p>
          <a:p>
            <a:pPr marL="617220" lvl="0" indent="0" fontAlgn="base">
              <a:spcAft>
                <a:spcPct val="0"/>
              </a:spcAft>
              <a:buNone/>
            </a:pPr>
            <a:endParaRPr lang="en-US" altLang="en-US" sz="2000" dirty="0">
              <a:solidFill>
                <a:prstClr val="black"/>
              </a:solidFill>
              <a:latin typeface="Book Antiqua"/>
            </a:endParaRPr>
          </a:p>
        </p:txBody>
      </p:sp>
    </p:spTree>
    <p:extLst>
      <p:ext uri="{BB962C8B-B14F-4D97-AF65-F5344CB8AC3E}">
        <p14:creationId xmlns:p14="http://schemas.microsoft.com/office/powerpoint/2010/main" val="4170094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Hotel Rule</a:t>
            </a:r>
            <a:endParaRPr lang="en-US" sz="4000" dirty="0"/>
          </a:p>
        </p:txBody>
      </p:sp>
      <p:sp>
        <p:nvSpPr>
          <p:cNvPr id="3" name="Content Placeholder 2"/>
          <p:cNvSpPr>
            <a:spLocks noGrp="1"/>
          </p:cNvSpPr>
          <p:nvPr>
            <p:ph sz="quarter" idx="1"/>
          </p:nvPr>
        </p:nvSpPr>
        <p:spPr>
          <a:xfrm>
            <a:off x="381000" y="1524000"/>
            <a:ext cx="8503920" cy="4572000"/>
          </a:xfrm>
        </p:spPr>
        <p:txBody>
          <a:bodyPr>
            <a:normAutofit/>
          </a:bodyPr>
          <a:lstStyle/>
          <a:p>
            <a:pPr lvl="0" indent="0" fontAlgn="base">
              <a:spcBef>
                <a:spcPts val="24"/>
              </a:spcBef>
              <a:spcAft>
                <a:spcPct val="0"/>
              </a:spcAft>
              <a:buClr>
                <a:srgbClr val="000000"/>
              </a:buClr>
              <a:buSzPct val="65000"/>
              <a:buNone/>
            </a:pPr>
            <a:endParaRPr lang="en-US" altLang="en-US" sz="2400" b="1" dirty="0" smtClean="0">
              <a:solidFill>
                <a:prstClr val="black"/>
              </a:solidFill>
              <a:latin typeface="Book Antiqua"/>
            </a:endParaRPr>
          </a:p>
          <a:p>
            <a:pPr lvl="0" indent="0" fontAlgn="base">
              <a:spcBef>
                <a:spcPts val="24"/>
              </a:spcBef>
              <a:spcAft>
                <a:spcPct val="0"/>
              </a:spcAft>
              <a:buClr>
                <a:srgbClr val="000000"/>
              </a:buClr>
              <a:buSzPct val="65000"/>
              <a:buNone/>
            </a:pPr>
            <a:r>
              <a:rPr lang="en-US" altLang="en-US" sz="2400" b="1" dirty="0" smtClean="0">
                <a:solidFill>
                  <a:prstClr val="black"/>
                </a:solidFill>
                <a:latin typeface="Book Antiqua"/>
              </a:rPr>
              <a:t>If a number of units under a single manager are burglarized and </a:t>
            </a:r>
            <a:r>
              <a:rPr lang="en-US" altLang="en-US" sz="2400" b="1" dirty="0" smtClean="0">
                <a:solidFill>
                  <a:prstClr val="black"/>
                </a:solidFill>
                <a:latin typeface="Book Antiqua"/>
              </a:rPr>
              <a:t>the offenses are most likely to be reported by the manager rather than individual tenants, the burglary must be reported as a single offense.</a:t>
            </a:r>
          </a:p>
          <a:p>
            <a:pPr lvl="0" indent="0" fontAlgn="base">
              <a:spcAft>
                <a:spcPct val="0"/>
              </a:spcAft>
              <a:buClr>
                <a:srgbClr val="000000"/>
              </a:buClr>
              <a:buSzPct val="65000"/>
              <a:buNone/>
            </a:pPr>
            <a:endParaRPr lang="en-US" altLang="en-US" sz="1800" dirty="0">
              <a:solidFill>
                <a:prstClr val="black"/>
              </a:solidFill>
              <a:latin typeface="Book Antiqua"/>
            </a:endParaRPr>
          </a:p>
          <a:p>
            <a:pPr lvl="0" indent="0" fontAlgn="base">
              <a:spcAft>
                <a:spcPct val="0"/>
              </a:spcAft>
              <a:buClr>
                <a:srgbClr val="000000"/>
              </a:buClr>
              <a:buSzPct val="65000"/>
              <a:buNone/>
            </a:pPr>
            <a:r>
              <a:rPr lang="en-US" altLang="en-US" sz="2400" b="1" dirty="0" smtClean="0">
                <a:solidFill>
                  <a:prstClr val="black"/>
                </a:solidFill>
                <a:latin typeface="Book Antiqua"/>
              </a:rPr>
              <a:t>Examples: </a:t>
            </a:r>
            <a:r>
              <a:rPr lang="en-US" altLang="en-US" sz="2000" dirty="0" smtClean="0">
                <a:solidFill>
                  <a:prstClr val="black"/>
                </a:solidFill>
                <a:latin typeface="Book Antiqua"/>
              </a:rPr>
              <a:t>hotel rooms, rooms in a flop house, rooms in a youth hostel, and units in a motel</a:t>
            </a:r>
          </a:p>
          <a:p>
            <a:pPr lvl="0" indent="0" fontAlgn="base">
              <a:spcAft>
                <a:spcPct val="0"/>
              </a:spcAft>
              <a:buClr>
                <a:srgbClr val="000000"/>
              </a:buClr>
              <a:buSzPct val="65000"/>
              <a:buNone/>
            </a:pPr>
            <a:endParaRPr lang="en-US" altLang="en-US" sz="1000" dirty="0">
              <a:solidFill>
                <a:prstClr val="black"/>
              </a:solidFill>
              <a:latin typeface="Book Antiqua"/>
            </a:endParaRPr>
          </a:p>
        </p:txBody>
      </p:sp>
    </p:spTree>
    <p:extLst>
      <p:ext uri="{BB962C8B-B14F-4D97-AF65-F5344CB8AC3E}">
        <p14:creationId xmlns:p14="http://schemas.microsoft.com/office/powerpoint/2010/main" val="2707090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685800"/>
          </a:xfrm>
        </p:spPr>
        <p:txBody>
          <a:bodyPr>
            <a:noAutofit/>
          </a:bodyPr>
          <a:lstStyle/>
          <a:p>
            <a:r>
              <a:rPr lang="en-US" sz="44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Classifying </a:t>
            </a:r>
            <a:r>
              <a:rPr lang="en-US" sz="44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Offenses</a:t>
            </a:r>
            <a:endParaRPr lang="en-US" sz="4400" b="1"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a:xfrm>
            <a:off x="304800" y="1524000"/>
            <a:ext cx="8503920" cy="5026152"/>
          </a:xfrm>
        </p:spPr>
        <p:txBody>
          <a:bodyPr>
            <a:normAutofit/>
          </a:bodyPr>
          <a:lstStyle/>
          <a:p>
            <a:pPr lvl="0" fontAlgn="base">
              <a:spcAft>
                <a:spcPct val="0"/>
              </a:spcAft>
              <a:buFont typeface="Wingdings" panose="05000000000000000000" pitchFamily="2" charset="2"/>
              <a:buChar char="v"/>
            </a:pPr>
            <a:endParaRPr lang="en-US" altLang="en-US" sz="1000" dirty="0" smtClean="0">
              <a:solidFill>
                <a:prstClr val="black"/>
              </a:solidFill>
              <a:latin typeface="Book Antiqua"/>
            </a:endParaRPr>
          </a:p>
          <a:p>
            <a:pPr lvl="0" fontAlgn="base">
              <a:spcAft>
                <a:spcPct val="0"/>
              </a:spcAft>
              <a:buFont typeface="Wingdings" panose="05000000000000000000" pitchFamily="2" charset="2"/>
              <a:buChar char="v"/>
            </a:pPr>
            <a:r>
              <a:rPr lang="en-US" altLang="en-US" sz="2400" dirty="0" smtClean="0">
                <a:solidFill>
                  <a:prstClr val="black"/>
                </a:solidFill>
                <a:latin typeface="Book Antiqua"/>
              </a:rPr>
              <a:t>Determining </a:t>
            </a:r>
            <a:r>
              <a:rPr lang="en-US" altLang="en-US" sz="2400" dirty="0">
                <a:solidFill>
                  <a:prstClr val="black"/>
                </a:solidFill>
                <a:latin typeface="Book Antiqua"/>
              </a:rPr>
              <a:t>the proper crime </a:t>
            </a:r>
            <a:r>
              <a:rPr lang="en-US" altLang="en-US" sz="2400" dirty="0" smtClean="0">
                <a:solidFill>
                  <a:prstClr val="black"/>
                </a:solidFill>
                <a:latin typeface="Book Antiqua"/>
              </a:rPr>
              <a:t>categories </a:t>
            </a:r>
            <a:r>
              <a:rPr lang="en-US" altLang="en-US" sz="2400" dirty="0">
                <a:solidFill>
                  <a:prstClr val="black"/>
                </a:solidFill>
                <a:latin typeface="Book Antiqua"/>
              </a:rPr>
              <a:t>in which to report </a:t>
            </a:r>
            <a:r>
              <a:rPr lang="en-US" altLang="en-US" sz="2400" dirty="0" smtClean="0">
                <a:solidFill>
                  <a:prstClr val="black"/>
                </a:solidFill>
                <a:latin typeface="Book Antiqua"/>
              </a:rPr>
              <a:t>offenses in the </a:t>
            </a:r>
            <a:r>
              <a:rPr lang="en-US" altLang="en-US" sz="2400" dirty="0" smtClean="0">
                <a:solidFill>
                  <a:prstClr val="black"/>
                </a:solidFill>
                <a:latin typeface="Book Antiqua"/>
              </a:rPr>
              <a:t>UCR Program</a:t>
            </a:r>
          </a:p>
          <a:p>
            <a:pPr marL="547688" lvl="0" indent="-411163" fontAlgn="base">
              <a:spcAft>
                <a:spcPct val="0"/>
              </a:spcAft>
              <a:buClr>
                <a:srgbClr val="000000"/>
              </a:buClr>
              <a:buSzPct val="65000"/>
              <a:buNone/>
            </a:pPr>
            <a:endParaRPr lang="en-US" altLang="en-US" sz="1000" dirty="0" smtClean="0">
              <a:solidFill>
                <a:prstClr val="black"/>
              </a:solidFill>
              <a:latin typeface="Book Antiqua"/>
            </a:endParaRPr>
          </a:p>
          <a:p>
            <a:pPr lvl="0" fontAlgn="base">
              <a:spcAft>
                <a:spcPct val="0"/>
              </a:spcAft>
              <a:buClr>
                <a:srgbClr val="D16349"/>
              </a:buClr>
              <a:buFont typeface="Wingdings" panose="05000000000000000000" pitchFamily="2" charset="2"/>
              <a:buChar char="v"/>
            </a:pPr>
            <a:r>
              <a:rPr lang="en-US" altLang="en-US" sz="2400" dirty="0" smtClean="0">
                <a:solidFill>
                  <a:prstClr val="black"/>
                </a:solidFill>
                <a:latin typeface="Book Antiqua"/>
              </a:rPr>
              <a:t>Classifying ensures laws are consistently and uniformly recorded in UCR</a:t>
            </a:r>
          </a:p>
          <a:p>
            <a:pPr lvl="0" fontAlgn="base">
              <a:spcAft>
                <a:spcPct val="0"/>
              </a:spcAft>
              <a:buClr>
                <a:srgbClr val="D16349"/>
              </a:buClr>
              <a:buFont typeface="Wingdings" panose="05000000000000000000" pitchFamily="2" charset="2"/>
              <a:buChar char="v"/>
            </a:pPr>
            <a:endParaRPr lang="en-US" altLang="en-US" sz="1000" dirty="0">
              <a:solidFill>
                <a:prstClr val="black"/>
              </a:solidFill>
              <a:latin typeface="Book Antiqua"/>
            </a:endParaRPr>
          </a:p>
          <a:p>
            <a:pPr lvl="0" fontAlgn="base">
              <a:spcAft>
                <a:spcPct val="0"/>
              </a:spcAft>
              <a:buClr>
                <a:srgbClr val="D16349"/>
              </a:buClr>
              <a:buFont typeface="Wingdings" panose="05000000000000000000" pitchFamily="2" charset="2"/>
              <a:buChar char="v"/>
            </a:pPr>
            <a:r>
              <a:rPr lang="en-US" altLang="en-US" sz="2400" dirty="0" smtClean="0">
                <a:solidFill>
                  <a:prstClr val="black"/>
                </a:solidFill>
                <a:latin typeface="Book Antiqua"/>
              </a:rPr>
              <a:t>All applicable NYS Laws assigned a UCR Offense Code</a:t>
            </a:r>
          </a:p>
          <a:p>
            <a:pPr marL="365760" lvl="1" indent="0" fontAlgn="base">
              <a:spcAft>
                <a:spcPct val="0"/>
              </a:spcAft>
              <a:buClr>
                <a:prstClr val="black"/>
              </a:buClr>
              <a:buSzPct val="80000"/>
              <a:buNone/>
            </a:pPr>
            <a:endParaRPr lang="en-US" altLang="en-US" sz="1000" dirty="0" smtClean="0">
              <a:solidFill>
                <a:prstClr val="black"/>
              </a:solidFill>
              <a:latin typeface="Book Antiqua"/>
            </a:endParaRPr>
          </a:p>
          <a:p>
            <a:pPr lvl="0" fontAlgn="base">
              <a:spcAft>
                <a:spcPct val="0"/>
              </a:spcAft>
              <a:buFont typeface="Wingdings" panose="05000000000000000000" pitchFamily="2" charset="2"/>
              <a:buChar char="v"/>
            </a:pPr>
            <a:r>
              <a:rPr lang="en-US" altLang="en-US" sz="2400" dirty="0" smtClean="0">
                <a:solidFill>
                  <a:prstClr val="black"/>
                </a:solidFill>
                <a:latin typeface="Book Antiqua"/>
              </a:rPr>
              <a:t>Resources </a:t>
            </a:r>
            <a:r>
              <a:rPr lang="en-US" altLang="en-US" sz="2400" dirty="0">
                <a:solidFill>
                  <a:prstClr val="black"/>
                </a:solidFill>
                <a:latin typeface="Book Antiqua"/>
              </a:rPr>
              <a:t>for Classifying NYS </a:t>
            </a:r>
            <a:r>
              <a:rPr lang="en-US" altLang="en-US" sz="2400" dirty="0" smtClean="0">
                <a:solidFill>
                  <a:prstClr val="black"/>
                </a:solidFill>
                <a:latin typeface="Book Antiqua"/>
              </a:rPr>
              <a:t>Laws</a:t>
            </a:r>
            <a:endParaRPr lang="en-US" altLang="en-US" sz="2400" dirty="0">
              <a:solidFill>
                <a:prstClr val="black"/>
              </a:solidFill>
              <a:latin typeface="Book Antiqua"/>
            </a:endParaRPr>
          </a:p>
          <a:p>
            <a:pPr lvl="1" indent="-182880" fontAlgn="base">
              <a:spcAft>
                <a:spcPct val="0"/>
              </a:spcAft>
              <a:buClr>
                <a:prstClr val="black"/>
              </a:buClr>
              <a:buSzPct val="80000"/>
              <a:buFont typeface="Wingdings" panose="05000000000000000000" pitchFamily="2" charset="2"/>
              <a:buChar char="Ø"/>
            </a:pPr>
            <a:r>
              <a:rPr lang="en-US" altLang="en-US" sz="1800" b="1" dirty="0">
                <a:solidFill>
                  <a:schemeClr val="tx1"/>
                </a:solidFill>
                <a:latin typeface="Book Antiqua"/>
              </a:rPr>
              <a:t>NYS Coded Law File </a:t>
            </a:r>
            <a:r>
              <a:rPr lang="en-US" altLang="en-US" sz="1800" dirty="0">
                <a:solidFill>
                  <a:prstClr val="black"/>
                </a:solidFill>
                <a:latin typeface="Book Antiqua"/>
              </a:rPr>
              <a:t>– Downloads for local </a:t>
            </a:r>
            <a:r>
              <a:rPr lang="en-US" altLang="en-US" sz="1800" dirty="0" smtClean="0">
                <a:solidFill>
                  <a:prstClr val="black"/>
                </a:solidFill>
                <a:latin typeface="Book Antiqua"/>
              </a:rPr>
              <a:t>Records Management Systems</a:t>
            </a:r>
            <a:endParaRPr lang="en-US" altLang="en-US" sz="1800" dirty="0">
              <a:solidFill>
                <a:prstClr val="black"/>
              </a:solidFill>
              <a:latin typeface="Book Antiqua"/>
            </a:endParaRPr>
          </a:p>
          <a:p>
            <a:pPr lvl="1" indent="-182880" fontAlgn="base">
              <a:spcAft>
                <a:spcPct val="0"/>
              </a:spcAft>
              <a:buClr>
                <a:prstClr val="black"/>
              </a:buClr>
              <a:buSzPct val="80000"/>
              <a:buFont typeface="Wingdings" panose="05000000000000000000" pitchFamily="2" charset="2"/>
              <a:buChar char="Ø"/>
            </a:pPr>
            <a:r>
              <a:rPr lang="en-US" altLang="en-US" sz="1800" b="1" dirty="0" smtClean="0">
                <a:solidFill>
                  <a:schemeClr val="tx1"/>
                </a:solidFill>
                <a:latin typeface="Book Antiqua"/>
              </a:rPr>
              <a:t>UCR </a:t>
            </a:r>
            <a:r>
              <a:rPr lang="en-US" altLang="en-US" sz="1800" b="1" dirty="0">
                <a:solidFill>
                  <a:schemeClr val="tx1"/>
                </a:solidFill>
                <a:latin typeface="Book Antiqua"/>
              </a:rPr>
              <a:t>Law Section Reference </a:t>
            </a:r>
            <a:r>
              <a:rPr lang="en-US" altLang="en-US" sz="1800" b="1" dirty="0" smtClean="0">
                <a:solidFill>
                  <a:schemeClr val="tx1"/>
                </a:solidFill>
                <a:latin typeface="Book Antiqua"/>
              </a:rPr>
              <a:t>Table</a:t>
            </a:r>
            <a:r>
              <a:rPr lang="en-US" altLang="en-US" sz="1800" dirty="0" smtClean="0">
                <a:solidFill>
                  <a:prstClr val="black"/>
                </a:solidFill>
                <a:latin typeface="Book Antiqua"/>
              </a:rPr>
              <a:t> </a:t>
            </a:r>
            <a:r>
              <a:rPr lang="en-US" altLang="en-US" sz="1800" dirty="0">
                <a:solidFill>
                  <a:prstClr val="black"/>
                </a:solidFill>
                <a:latin typeface="Book Antiqua"/>
              </a:rPr>
              <a:t>– UCR </a:t>
            </a:r>
            <a:r>
              <a:rPr lang="en-US" altLang="en-US" sz="1800" dirty="0" smtClean="0">
                <a:solidFill>
                  <a:prstClr val="black"/>
                </a:solidFill>
                <a:latin typeface="Book Antiqua"/>
              </a:rPr>
              <a:t>offense classification by </a:t>
            </a:r>
            <a:r>
              <a:rPr lang="en-US" altLang="en-US" sz="1800" dirty="0">
                <a:solidFill>
                  <a:prstClr val="black"/>
                </a:solidFill>
                <a:latin typeface="Book Antiqua"/>
              </a:rPr>
              <a:t>NYS </a:t>
            </a:r>
            <a:r>
              <a:rPr lang="en-US" altLang="en-US" sz="1800" dirty="0" smtClean="0">
                <a:solidFill>
                  <a:prstClr val="black"/>
                </a:solidFill>
                <a:latin typeface="Book Antiqua"/>
              </a:rPr>
              <a:t>law</a:t>
            </a:r>
          </a:p>
          <a:p>
            <a:pPr lvl="1" indent="-182880" fontAlgn="base">
              <a:spcAft>
                <a:spcPct val="0"/>
              </a:spcAft>
              <a:buClr>
                <a:prstClr val="black"/>
              </a:buClr>
              <a:buSzPct val="80000"/>
              <a:buFont typeface="Wingdings" panose="05000000000000000000" pitchFamily="2" charset="2"/>
              <a:buChar char="Ø"/>
            </a:pPr>
            <a:r>
              <a:rPr lang="en-US" altLang="en-US" sz="1800" b="1" dirty="0" smtClean="0">
                <a:solidFill>
                  <a:schemeClr val="tx1"/>
                </a:solidFill>
                <a:latin typeface="Book Antiqua"/>
              </a:rPr>
              <a:t>UCR </a:t>
            </a:r>
            <a:r>
              <a:rPr lang="en-US" altLang="en-US" sz="1800" b="1" dirty="0">
                <a:solidFill>
                  <a:schemeClr val="tx1"/>
                </a:solidFill>
                <a:latin typeface="Book Antiqua"/>
              </a:rPr>
              <a:t>Cross Reference </a:t>
            </a:r>
            <a:r>
              <a:rPr lang="en-US" altLang="en-US" sz="1800" b="1" dirty="0" smtClean="0">
                <a:solidFill>
                  <a:schemeClr val="tx1"/>
                </a:solidFill>
                <a:latin typeface="Book Antiqua"/>
              </a:rPr>
              <a:t>Table</a:t>
            </a:r>
            <a:r>
              <a:rPr lang="en-US" altLang="en-US" sz="1800" dirty="0" smtClean="0">
                <a:solidFill>
                  <a:schemeClr val="tx1"/>
                </a:solidFill>
                <a:latin typeface="Book Antiqua"/>
              </a:rPr>
              <a:t> </a:t>
            </a:r>
            <a:r>
              <a:rPr lang="en-US" altLang="en-US" sz="1800" dirty="0" smtClean="0">
                <a:solidFill>
                  <a:prstClr val="black"/>
                </a:solidFill>
                <a:latin typeface="Book Antiqua"/>
              </a:rPr>
              <a:t>– </a:t>
            </a:r>
            <a:r>
              <a:rPr lang="en-US" altLang="en-US" sz="1800" dirty="0">
                <a:solidFill>
                  <a:prstClr val="black"/>
                </a:solidFill>
                <a:latin typeface="Book Antiqua"/>
              </a:rPr>
              <a:t>NYS </a:t>
            </a:r>
            <a:r>
              <a:rPr lang="en-US" altLang="en-US" sz="1800" dirty="0" smtClean="0">
                <a:solidFill>
                  <a:prstClr val="black"/>
                </a:solidFill>
                <a:latin typeface="Book Antiqua"/>
              </a:rPr>
              <a:t>law </a:t>
            </a:r>
            <a:r>
              <a:rPr lang="en-US" altLang="en-US" sz="1800" dirty="0">
                <a:solidFill>
                  <a:prstClr val="black"/>
                </a:solidFill>
                <a:latin typeface="Book Antiqua"/>
              </a:rPr>
              <a:t>by UCR </a:t>
            </a:r>
            <a:r>
              <a:rPr lang="en-US" altLang="en-US" sz="1800" dirty="0" smtClean="0">
                <a:solidFill>
                  <a:prstClr val="black"/>
                </a:solidFill>
                <a:latin typeface="Book Antiqua"/>
              </a:rPr>
              <a:t>offenses classification</a:t>
            </a:r>
            <a:endParaRPr lang="en-US" altLang="en-US" sz="1800" dirty="0">
              <a:solidFill>
                <a:prstClr val="black"/>
              </a:solidFill>
              <a:latin typeface="Book Antiqua"/>
            </a:endParaRPr>
          </a:p>
        </p:txBody>
      </p:sp>
    </p:spTree>
    <p:extLst>
      <p:ext uri="{BB962C8B-B14F-4D97-AF65-F5344CB8AC3E}">
        <p14:creationId xmlns:p14="http://schemas.microsoft.com/office/powerpoint/2010/main" val="19929242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Exception to the Hotel </a:t>
            </a:r>
            <a:r>
              <a:rPr lang="en-US" sz="4000" b="1" dirty="0">
                <a:ln w="6350">
                  <a:noFill/>
                </a:ln>
                <a:solidFill>
                  <a:srgbClr val="D16349"/>
                </a:solidFill>
                <a:latin typeface="Malgun Gothic" panose="020B0503020000020004" pitchFamily="34" charset="-127"/>
                <a:ea typeface="Malgun Gothic" panose="020B0503020000020004" pitchFamily="34" charset="-127"/>
                <a:cs typeface="Simplified Arabic" panose="02020603050405020304" pitchFamily="18" charset="-78"/>
              </a:rPr>
              <a:t>Rule</a:t>
            </a:r>
            <a:endParaRPr lang="en-US" dirty="0"/>
          </a:p>
        </p:txBody>
      </p:sp>
      <p:sp>
        <p:nvSpPr>
          <p:cNvPr id="3" name="Content Placeholder 2"/>
          <p:cNvSpPr>
            <a:spLocks noGrp="1"/>
          </p:cNvSpPr>
          <p:nvPr>
            <p:ph sz="quarter" idx="1"/>
          </p:nvPr>
        </p:nvSpPr>
        <p:spPr/>
        <p:txBody>
          <a:bodyPr/>
          <a:lstStyle/>
          <a:p>
            <a:pPr indent="0" fontAlgn="base">
              <a:spcAft>
                <a:spcPct val="0"/>
              </a:spcAft>
              <a:buSzPct val="65000"/>
              <a:buNone/>
            </a:pPr>
            <a:endParaRPr lang="en-US" altLang="en-US" sz="2400" dirty="0" smtClean="0">
              <a:solidFill>
                <a:prstClr val="black"/>
              </a:solidFill>
              <a:latin typeface="Book Antiqua"/>
            </a:endParaRPr>
          </a:p>
          <a:p>
            <a:pPr indent="0" fontAlgn="base">
              <a:spcAft>
                <a:spcPct val="0"/>
              </a:spcAft>
              <a:buSzPct val="65000"/>
              <a:buNone/>
            </a:pPr>
            <a:r>
              <a:rPr lang="en-US" altLang="en-US" sz="2600" b="1" dirty="0" smtClean="0">
                <a:solidFill>
                  <a:prstClr val="black"/>
                </a:solidFill>
                <a:latin typeface="Book Antiqua"/>
              </a:rPr>
              <a:t>The Hotel </a:t>
            </a:r>
            <a:r>
              <a:rPr lang="en-US" altLang="en-US" sz="2600" b="1" dirty="0">
                <a:solidFill>
                  <a:prstClr val="black"/>
                </a:solidFill>
                <a:latin typeface="Book Antiqua"/>
              </a:rPr>
              <a:t>Rule does NOT apply to living areas where a tenant is not considered transient. </a:t>
            </a:r>
          </a:p>
          <a:p>
            <a:pPr indent="0" fontAlgn="base">
              <a:spcAft>
                <a:spcPct val="0"/>
              </a:spcAft>
              <a:buSzPct val="65000"/>
              <a:buNone/>
            </a:pPr>
            <a:endParaRPr lang="en-US" altLang="en-US" sz="1050" b="1" u="sng" dirty="0" smtClean="0">
              <a:solidFill>
                <a:prstClr val="black"/>
              </a:solidFill>
              <a:latin typeface="Book Antiqua"/>
            </a:endParaRPr>
          </a:p>
          <a:p>
            <a:pPr indent="0" fontAlgn="base">
              <a:spcAft>
                <a:spcPct val="0"/>
              </a:spcAft>
              <a:buSzPct val="65000"/>
              <a:buNone/>
            </a:pPr>
            <a:endParaRPr lang="en-US" altLang="en-US" sz="1050" b="1" u="sng" dirty="0">
              <a:solidFill>
                <a:prstClr val="black"/>
              </a:solidFill>
              <a:latin typeface="Book Antiqua"/>
            </a:endParaRPr>
          </a:p>
          <a:p>
            <a:pPr indent="0" fontAlgn="base">
              <a:spcAft>
                <a:spcPct val="0"/>
              </a:spcAft>
              <a:buSzPct val="65000"/>
              <a:buNone/>
            </a:pPr>
            <a:r>
              <a:rPr lang="en-US" altLang="en-US" sz="2600" b="1" dirty="0">
                <a:solidFill>
                  <a:prstClr val="black"/>
                </a:solidFill>
                <a:latin typeface="Book Antiqua"/>
              </a:rPr>
              <a:t>Examples: </a:t>
            </a:r>
            <a:r>
              <a:rPr lang="en-US" altLang="en-US" sz="2200" dirty="0" smtClean="0">
                <a:solidFill>
                  <a:prstClr val="black"/>
                </a:solidFill>
                <a:latin typeface="Book Antiqua"/>
              </a:rPr>
              <a:t>apartments </a:t>
            </a:r>
            <a:r>
              <a:rPr lang="en-US" altLang="en-US" sz="2200" dirty="0">
                <a:solidFill>
                  <a:prstClr val="black"/>
                </a:solidFill>
                <a:latin typeface="Book Antiqua"/>
              </a:rPr>
              <a:t>in </a:t>
            </a:r>
            <a:r>
              <a:rPr lang="en-US" altLang="en-US" sz="2200" dirty="0" smtClean="0">
                <a:solidFill>
                  <a:prstClr val="black"/>
                </a:solidFill>
                <a:latin typeface="Book Antiqua"/>
              </a:rPr>
              <a:t>an apartment building, </a:t>
            </a:r>
            <a:r>
              <a:rPr lang="en-US" altLang="en-US" sz="2200" dirty="0">
                <a:solidFill>
                  <a:prstClr val="black"/>
                </a:solidFill>
                <a:latin typeface="Book Antiqua"/>
              </a:rPr>
              <a:t>college dorm </a:t>
            </a:r>
            <a:r>
              <a:rPr lang="en-US" altLang="en-US" sz="2200" dirty="0" smtClean="0">
                <a:solidFill>
                  <a:prstClr val="black"/>
                </a:solidFill>
                <a:latin typeface="Book Antiqua"/>
              </a:rPr>
              <a:t>rooms, etc.</a:t>
            </a:r>
            <a:endParaRPr lang="en-US" altLang="en-US" sz="2200" dirty="0">
              <a:solidFill>
                <a:prstClr val="black"/>
              </a:solidFill>
              <a:latin typeface="Book Antiqua"/>
            </a:endParaRPr>
          </a:p>
        </p:txBody>
      </p:sp>
    </p:spTree>
    <p:extLst>
      <p:ext uri="{BB962C8B-B14F-4D97-AF65-F5344CB8AC3E}">
        <p14:creationId xmlns:p14="http://schemas.microsoft.com/office/powerpoint/2010/main" val="1051625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Larceny-Theft </a:t>
            </a:r>
            <a:r>
              <a:rPr lang="en-US" sz="36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(Except MV Theft)</a:t>
            </a:r>
            <a:endParaRPr lang="en-US" sz="3600"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p:txBody>
          <a:bodyPr>
            <a:normAutofit/>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 </a:t>
            </a:r>
            <a:r>
              <a:rPr lang="en-US" altLang="en-US" sz="2400" dirty="0">
                <a:solidFill>
                  <a:prstClr val="black"/>
                </a:solidFill>
                <a:latin typeface="Book Antiqua"/>
              </a:rPr>
              <a:t>The unlawful taking, carrying, leading, </a:t>
            </a:r>
            <a:r>
              <a:rPr lang="en-US" altLang="en-US" sz="2400" dirty="0" smtClean="0">
                <a:solidFill>
                  <a:prstClr val="black"/>
                </a:solidFill>
                <a:latin typeface="Book Antiqua"/>
              </a:rPr>
              <a:t>or riding </a:t>
            </a:r>
            <a:r>
              <a:rPr lang="en-US" altLang="en-US" sz="2400" dirty="0">
                <a:solidFill>
                  <a:prstClr val="black"/>
                </a:solidFill>
                <a:latin typeface="Book Antiqua"/>
              </a:rPr>
              <a:t>away of property from the </a:t>
            </a:r>
            <a:r>
              <a:rPr lang="en-US" altLang="en-US" sz="2400" dirty="0" smtClean="0">
                <a:solidFill>
                  <a:prstClr val="black"/>
                </a:solidFill>
                <a:latin typeface="Book Antiqua"/>
              </a:rPr>
              <a:t>possession of another</a:t>
            </a:r>
            <a:r>
              <a:rPr lang="en-US" altLang="en-US" sz="2400" dirty="0" smtClean="0">
                <a:solidFill>
                  <a:prstClr val="black"/>
                </a:solidFill>
                <a:latin typeface="Book Antiqua"/>
              </a:rPr>
              <a:t>.</a:t>
            </a:r>
          </a:p>
          <a:p>
            <a:pPr lvl="0" indent="0" fontAlgn="base">
              <a:spcAft>
                <a:spcPct val="0"/>
              </a:spcAft>
              <a:buClr>
                <a:srgbClr val="000000"/>
              </a:buClr>
              <a:buSzPct val="65000"/>
              <a:buNone/>
            </a:pPr>
            <a:endParaRPr lang="en-US" altLang="en-US" sz="1800" b="1" dirty="0">
              <a:solidFill>
                <a:prstClr val="black"/>
              </a:solidFill>
              <a:latin typeface="Book Antiqua"/>
            </a:endParaRPr>
          </a:p>
          <a:p>
            <a:pPr lvl="0" indent="0" fontAlgn="base">
              <a:spcAft>
                <a:spcPct val="0"/>
              </a:spcAft>
              <a:buClr>
                <a:srgbClr val="000000"/>
              </a:buClr>
              <a:buSzPct val="65000"/>
              <a:buNone/>
            </a:pPr>
            <a:r>
              <a:rPr lang="en-US" altLang="en-US" sz="2400" b="1" dirty="0">
                <a:solidFill>
                  <a:prstClr val="black"/>
                </a:solidFill>
                <a:latin typeface="Book Antiqua"/>
              </a:rPr>
              <a:t>Example: </a:t>
            </a:r>
            <a:r>
              <a:rPr lang="en-US" altLang="en-US" sz="2000" dirty="0">
                <a:solidFill>
                  <a:prstClr val="black"/>
                </a:solidFill>
                <a:latin typeface="Book Antiqua"/>
              </a:rPr>
              <a:t>PL 155.25 -Petit </a:t>
            </a:r>
            <a:r>
              <a:rPr lang="en-US" altLang="en-US" sz="2000" dirty="0" smtClean="0">
                <a:solidFill>
                  <a:prstClr val="black"/>
                </a:solidFill>
                <a:latin typeface="Book Antiqua"/>
              </a:rPr>
              <a:t>Larceny</a:t>
            </a:r>
          </a:p>
          <a:p>
            <a:pPr lvl="0" indent="0" fontAlgn="base">
              <a:spcAft>
                <a:spcPct val="0"/>
              </a:spcAft>
              <a:buClr>
                <a:srgbClr val="000000"/>
              </a:buClr>
              <a:buSzPct val="65000"/>
              <a:buNone/>
            </a:pPr>
            <a:endParaRPr lang="en-US" altLang="en-US" sz="2000" dirty="0">
              <a:solidFill>
                <a:prstClr val="black"/>
              </a:solidFill>
              <a:latin typeface="Book Antiqua"/>
            </a:endParaRPr>
          </a:p>
          <a:p>
            <a:pPr marL="547688" indent="-411163" algn="ctr" fontAlgn="base">
              <a:spcAft>
                <a:spcPct val="0"/>
              </a:spcAft>
              <a:buClr>
                <a:srgbClr val="000000"/>
              </a:buClr>
              <a:buSzPct val="65000"/>
              <a:buNone/>
            </a:pPr>
            <a:r>
              <a:rPr lang="en-US" altLang="en-US" sz="2800" b="1" u="sng" dirty="0" smtClean="0">
                <a:solidFill>
                  <a:prstClr val="black"/>
                </a:solidFill>
                <a:latin typeface="Book Antiqua"/>
              </a:rPr>
              <a:t>Do NOT include Motor Vehicle Theft</a:t>
            </a:r>
            <a:endParaRPr lang="en-US" altLang="en-US" sz="2800" dirty="0" smtClean="0">
              <a:solidFill>
                <a:prstClr val="black"/>
              </a:solidFill>
              <a:latin typeface="Book Antiqua"/>
            </a:endParaRPr>
          </a:p>
          <a:p>
            <a:endParaRPr lang="en-US" dirty="0"/>
          </a:p>
        </p:txBody>
      </p:sp>
    </p:spTree>
    <p:extLst>
      <p:ext uri="{BB962C8B-B14F-4D97-AF65-F5344CB8AC3E}">
        <p14:creationId xmlns:p14="http://schemas.microsoft.com/office/powerpoint/2010/main" val="1886487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Larceny-Theft Types</a:t>
            </a:r>
            <a:endParaRPr lang="en-US" sz="4000"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v"/>
            </a:pPr>
            <a:endParaRPr lang="en-US" sz="2400" dirty="0" smtClean="0">
              <a:latin typeface="Book Antiqua" panose="02040602050305030304" pitchFamily="18" charset="0"/>
            </a:endParaRPr>
          </a:p>
          <a:p>
            <a:pPr>
              <a:buFont typeface="Wingdings" panose="05000000000000000000" pitchFamily="2" charset="2"/>
              <a:buChar char="v"/>
            </a:pPr>
            <a:r>
              <a:rPr lang="en-US" sz="2400" dirty="0" smtClean="0">
                <a:latin typeface="Book Antiqua" panose="02040602050305030304" pitchFamily="18" charset="0"/>
              </a:rPr>
              <a:t>Pocket Picking</a:t>
            </a:r>
          </a:p>
          <a:p>
            <a:pPr>
              <a:buFont typeface="Wingdings" panose="05000000000000000000" pitchFamily="2" charset="2"/>
              <a:buChar char="v"/>
            </a:pPr>
            <a:r>
              <a:rPr lang="en-US" sz="2400" dirty="0" smtClean="0">
                <a:latin typeface="Book Antiqua" panose="02040602050305030304" pitchFamily="18" charset="0"/>
              </a:rPr>
              <a:t>Purse Snatching</a:t>
            </a:r>
          </a:p>
          <a:p>
            <a:pPr>
              <a:buFont typeface="Wingdings" panose="05000000000000000000" pitchFamily="2" charset="2"/>
              <a:buChar char="v"/>
            </a:pPr>
            <a:r>
              <a:rPr lang="en-US" sz="2400" dirty="0" smtClean="0">
                <a:latin typeface="Book Antiqua" panose="02040602050305030304" pitchFamily="18" charset="0"/>
              </a:rPr>
              <a:t>Shoplifting</a:t>
            </a:r>
            <a:endParaRPr lang="en-US" sz="2400" dirty="0">
              <a:latin typeface="Book Antiqua" panose="02040602050305030304" pitchFamily="18" charset="0"/>
            </a:endParaRPr>
          </a:p>
          <a:p>
            <a:pPr>
              <a:buFont typeface="Wingdings" panose="05000000000000000000" pitchFamily="2" charset="2"/>
              <a:buChar char="v"/>
            </a:pPr>
            <a:r>
              <a:rPr lang="en-US" sz="2400" dirty="0" smtClean="0">
                <a:latin typeface="Book Antiqua" panose="02040602050305030304" pitchFamily="18" charset="0"/>
              </a:rPr>
              <a:t>Thefts From Motor Vehicles</a:t>
            </a:r>
          </a:p>
          <a:p>
            <a:pPr>
              <a:buFont typeface="Wingdings" panose="05000000000000000000" pitchFamily="2" charset="2"/>
              <a:buChar char="v"/>
            </a:pPr>
            <a:r>
              <a:rPr lang="en-US" sz="2400" dirty="0" smtClean="0">
                <a:latin typeface="Book Antiqua" panose="02040602050305030304" pitchFamily="18" charset="0"/>
              </a:rPr>
              <a:t>Theft of Motor Vehicle Parts and Accessories</a:t>
            </a:r>
          </a:p>
          <a:p>
            <a:pPr>
              <a:buFont typeface="Wingdings" panose="05000000000000000000" pitchFamily="2" charset="2"/>
              <a:buChar char="v"/>
            </a:pPr>
            <a:r>
              <a:rPr lang="en-US" sz="2400" dirty="0" smtClean="0">
                <a:latin typeface="Book Antiqua" panose="02040602050305030304" pitchFamily="18" charset="0"/>
              </a:rPr>
              <a:t>Theft of Bicycles</a:t>
            </a:r>
          </a:p>
          <a:p>
            <a:pPr>
              <a:buFont typeface="Wingdings" panose="05000000000000000000" pitchFamily="2" charset="2"/>
              <a:buChar char="v"/>
            </a:pPr>
            <a:r>
              <a:rPr lang="en-US" sz="2400" dirty="0" smtClean="0">
                <a:latin typeface="Book Antiqua" panose="02040602050305030304" pitchFamily="18" charset="0"/>
              </a:rPr>
              <a:t>Theft From Coin-Operated Device or Machine</a:t>
            </a:r>
          </a:p>
          <a:p>
            <a:pPr>
              <a:buFont typeface="Wingdings" panose="05000000000000000000" pitchFamily="2" charset="2"/>
              <a:buChar char="v"/>
            </a:pPr>
            <a:r>
              <a:rPr lang="en-US" sz="2400" dirty="0" smtClean="0">
                <a:latin typeface="Book Antiqua" panose="02040602050305030304" pitchFamily="18" charset="0"/>
              </a:rPr>
              <a:t>All </a:t>
            </a:r>
            <a:r>
              <a:rPr lang="en-US" sz="2400" dirty="0" smtClean="0">
                <a:latin typeface="Book Antiqua" panose="02040602050305030304" pitchFamily="18" charset="0"/>
              </a:rPr>
              <a:t>Other</a:t>
            </a:r>
            <a:endParaRPr lang="en-US" sz="2400" dirty="0" smtClean="0">
              <a:latin typeface="Book Antiqua" panose="02040602050305030304" pitchFamily="18" charset="0"/>
            </a:endParaRPr>
          </a:p>
        </p:txBody>
      </p:sp>
    </p:spTree>
    <p:extLst>
      <p:ext uri="{BB962C8B-B14F-4D97-AF65-F5344CB8AC3E}">
        <p14:creationId xmlns:p14="http://schemas.microsoft.com/office/powerpoint/2010/main" val="1868833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a:ln w="6350">
                  <a:noFill/>
                </a:ln>
                <a:solidFill>
                  <a:schemeClr val="accent1"/>
                </a:solidFill>
                <a:latin typeface="Malgun Gothic" panose="020B0503020000020004" pitchFamily="34" charset="-127"/>
                <a:ea typeface="Malgun Gothic" panose="020B0503020000020004" pitchFamily="34" charset="-127"/>
              </a:rPr>
              <a:t>Motor Vehicle Theft</a:t>
            </a:r>
            <a:endParaRPr lang="en-US" sz="4200" dirty="0">
              <a:solidFill>
                <a:schemeClr val="accent1"/>
              </a:solidFill>
              <a:latin typeface="Malgun Gothic" panose="020B0503020000020004" pitchFamily="34" charset="-127"/>
              <a:ea typeface="Malgun Gothic" panose="020B0503020000020004" pitchFamily="34" charset="-127"/>
            </a:endParaRPr>
          </a:p>
        </p:txBody>
      </p:sp>
      <p:sp>
        <p:nvSpPr>
          <p:cNvPr id="3" name="Content Placeholder 2"/>
          <p:cNvSpPr>
            <a:spLocks noGrp="1"/>
          </p:cNvSpPr>
          <p:nvPr>
            <p:ph sz="quarter" idx="1"/>
          </p:nvPr>
        </p:nvSpPr>
        <p:spPr>
          <a:xfrm>
            <a:off x="304800" y="1524000"/>
            <a:ext cx="8503920" cy="4572000"/>
          </a:xfrm>
        </p:spPr>
        <p:txBody>
          <a:bodyPr>
            <a:normAutofit/>
          </a:bodyPr>
          <a:lstStyle/>
          <a:p>
            <a:pPr lvl="0" indent="0" fontAlgn="base">
              <a:spcAft>
                <a:spcPct val="0"/>
              </a:spcAft>
              <a:buClr>
                <a:srgbClr val="000000"/>
              </a:buClr>
              <a:buSzPct val="65000"/>
              <a:buNone/>
            </a:pPr>
            <a:endParaRPr lang="en-US" altLang="en-US" sz="2600" b="1" dirty="0" smtClean="0">
              <a:solidFill>
                <a:prstClr val="black"/>
              </a:solidFill>
              <a:latin typeface="Book Antiqua"/>
            </a:endParaRPr>
          </a:p>
          <a:p>
            <a:pPr lvl="0" indent="0" fontAlgn="base">
              <a:spcAft>
                <a:spcPct val="0"/>
              </a:spcAft>
              <a:buClr>
                <a:srgbClr val="000000"/>
              </a:buClr>
              <a:buSzPct val="65000"/>
              <a:buNone/>
            </a:pPr>
            <a:r>
              <a:rPr lang="en-US" altLang="en-US" sz="2800" b="1" dirty="0" smtClean="0">
                <a:solidFill>
                  <a:prstClr val="black"/>
                </a:solidFill>
                <a:latin typeface="Book Antiqua"/>
              </a:rPr>
              <a:t>Definition</a:t>
            </a:r>
            <a:r>
              <a:rPr lang="en-US" altLang="en-US" sz="2800" b="1" dirty="0">
                <a:solidFill>
                  <a:prstClr val="black"/>
                </a:solidFill>
                <a:latin typeface="Book Antiqua"/>
              </a:rPr>
              <a:t>: </a:t>
            </a:r>
            <a:r>
              <a:rPr lang="en-US" altLang="en-US" sz="2600" dirty="0">
                <a:solidFill>
                  <a:prstClr val="black"/>
                </a:solidFill>
                <a:latin typeface="Book Antiqua"/>
              </a:rPr>
              <a:t>The theft or attempted theft of a 	   	             motor vehicle.</a:t>
            </a:r>
          </a:p>
          <a:p>
            <a:pPr marL="547688" lvl="0" indent="-411163" fontAlgn="base">
              <a:spcAft>
                <a:spcPct val="0"/>
              </a:spcAft>
              <a:buClr>
                <a:srgbClr val="000000"/>
              </a:buClr>
              <a:buSzPct val="65000"/>
              <a:buNone/>
            </a:pPr>
            <a:endParaRPr lang="en-US" altLang="en-US" sz="1800" dirty="0">
              <a:solidFill>
                <a:prstClr val="black"/>
              </a:solidFill>
              <a:latin typeface="Book Antiqua"/>
            </a:endParaRPr>
          </a:p>
          <a:p>
            <a:pPr marL="617220" lvl="0" indent="-342900" fontAlgn="base">
              <a:spcAft>
                <a:spcPct val="0"/>
              </a:spcAft>
              <a:buSzPct val="80000"/>
              <a:buFont typeface="Wingdings" panose="05000000000000000000" pitchFamily="2" charset="2"/>
              <a:buChar char="v"/>
            </a:pPr>
            <a:r>
              <a:rPr lang="en-US" altLang="en-US" sz="2400" dirty="0">
                <a:solidFill>
                  <a:prstClr val="black"/>
                </a:solidFill>
                <a:latin typeface="Book Antiqua"/>
              </a:rPr>
              <a:t>Includes all self-propelled vehicles that run on land and not on rails </a:t>
            </a:r>
            <a:r>
              <a:rPr lang="en-US" altLang="en-US" sz="1800" dirty="0">
                <a:solidFill>
                  <a:prstClr val="black"/>
                </a:solidFill>
                <a:latin typeface="Book Antiqua"/>
              </a:rPr>
              <a:t>(cars, trucks, all-terrain vehicles, snowmobiles, </a:t>
            </a:r>
            <a:r>
              <a:rPr lang="en-US" altLang="en-US" sz="1800" dirty="0" smtClean="0">
                <a:solidFill>
                  <a:prstClr val="black"/>
                </a:solidFill>
                <a:latin typeface="Book Antiqua"/>
              </a:rPr>
              <a:t>etc.)</a:t>
            </a:r>
            <a:endParaRPr lang="en-US" altLang="en-US" sz="1800" dirty="0">
              <a:solidFill>
                <a:prstClr val="black"/>
              </a:solidFill>
              <a:latin typeface="Book Antiqua"/>
            </a:endParaRPr>
          </a:p>
          <a:p>
            <a:pPr marL="445770" lvl="0" indent="-171450" fontAlgn="base">
              <a:spcAft>
                <a:spcPct val="0"/>
              </a:spcAft>
              <a:buSzPct val="80000"/>
              <a:buFont typeface="Wingdings" panose="05000000000000000000" pitchFamily="2" charset="2"/>
              <a:buChar char="v"/>
            </a:pPr>
            <a:endParaRPr lang="en-US" altLang="en-US" sz="1000" dirty="0">
              <a:solidFill>
                <a:prstClr val="black"/>
              </a:solidFill>
              <a:latin typeface="Book Antiqua"/>
            </a:endParaRPr>
          </a:p>
          <a:p>
            <a:pPr marL="617220" lvl="0" indent="-342900" fontAlgn="base">
              <a:spcAft>
                <a:spcPct val="0"/>
              </a:spcAft>
              <a:buSzPct val="80000"/>
              <a:buFont typeface="Wingdings" panose="05000000000000000000" pitchFamily="2" charset="2"/>
              <a:buChar char="v"/>
            </a:pPr>
            <a:r>
              <a:rPr lang="en-US" altLang="en-US" sz="2400" dirty="0">
                <a:solidFill>
                  <a:prstClr val="black"/>
                </a:solidFill>
                <a:latin typeface="Book Antiqua"/>
              </a:rPr>
              <a:t>Limited </a:t>
            </a:r>
            <a:r>
              <a:rPr lang="en-US" altLang="en-US" sz="2400" dirty="0" smtClean="0">
                <a:solidFill>
                  <a:prstClr val="black"/>
                </a:solidFill>
                <a:latin typeface="Book Antiqua"/>
              </a:rPr>
              <a:t>to NYS </a:t>
            </a:r>
            <a:r>
              <a:rPr lang="en-US" altLang="en-US" sz="2400" dirty="0">
                <a:solidFill>
                  <a:prstClr val="black"/>
                </a:solidFill>
                <a:latin typeface="Book Antiqua"/>
              </a:rPr>
              <a:t>Penal Laws specific to motor vehicle theft</a:t>
            </a:r>
          </a:p>
          <a:p>
            <a:pPr marL="928688" lvl="1" indent="-342900" fontAlgn="base">
              <a:spcAft>
                <a:spcPct val="0"/>
              </a:spcAft>
              <a:buClr>
                <a:prstClr val="black"/>
              </a:buClr>
              <a:buSzPct val="80000"/>
              <a:buFont typeface="Wingdings" panose="05000000000000000000" pitchFamily="2" charset="2"/>
              <a:buChar char="Ø"/>
            </a:pPr>
            <a:r>
              <a:rPr lang="en-US" altLang="en-US" sz="2000" dirty="0">
                <a:solidFill>
                  <a:prstClr val="black"/>
                </a:solidFill>
                <a:latin typeface="Book Antiqua"/>
              </a:rPr>
              <a:t>PL 155.30 sub 8: Grand Larceny- 4th:Motor Vehicle Value Exceeds $100</a:t>
            </a:r>
          </a:p>
          <a:p>
            <a:pPr marL="928688" lvl="1" indent="-34290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Unauthorized </a:t>
            </a:r>
            <a:r>
              <a:rPr lang="en-US" altLang="en-US" sz="2000" dirty="0">
                <a:solidFill>
                  <a:prstClr val="black"/>
                </a:solidFill>
                <a:latin typeface="Book Antiqua"/>
              </a:rPr>
              <a:t>Use (only PL </a:t>
            </a:r>
            <a:r>
              <a:rPr lang="en-US" altLang="en-US" sz="2000" dirty="0" smtClean="0">
                <a:solidFill>
                  <a:prstClr val="black"/>
                </a:solidFill>
                <a:latin typeface="Book Antiqua"/>
              </a:rPr>
              <a:t>165.05 sub 1, PL 165.06, PL </a:t>
            </a:r>
            <a:r>
              <a:rPr lang="en-US" altLang="en-US" sz="2000" dirty="0">
                <a:solidFill>
                  <a:prstClr val="black"/>
                </a:solidFill>
                <a:latin typeface="Book Antiqua"/>
              </a:rPr>
              <a:t>165.08) </a:t>
            </a:r>
          </a:p>
          <a:p>
            <a:pPr marL="868363" lvl="1" indent="-282575" fontAlgn="base">
              <a:spcAft>
                <a:spcPct val="0"/>
              </a:spcAft>
              <a:buClr>
                <a:prstClr val="black"/>
              </a:buClr>
              <a:buSzPct val="80000"/>
              <a:buNone/>
            </a:pPr>
            <a:endParaRPr lang="en-US" altLang="en-US" sz="1800" dirty="0">
              <a:solidFill>
                <a:prstClr val="black"/>
              </a:solidFill>
              <a:latin typeface="Book Antiqua"/>
            </a:endParaRPr>
          </a:p>
          <a:p>
            <a:pPr marL="547688" lvl="0" indent="-411163" fontAlgn="base">
              <a:spcAft>
                <a:spcPct val="0"/>
              </a:spcAft>
              <a:buClr>
                <a:srgbClr val="000000"/>
              </a:buClr>
              <a:buSzPct val="65000"/>
              <a:buNone/>
            </a:pPr>
            <a:endParaRPr lang="en-US" altLang="en-US" sz="2400" dirty="0">
              <a:solidFill>
                <a:prstClr val="black"/>
              </a:solidFill>
              <a:latin typeface="Book Antiqua"/>
            </a:endParaRPr>
          </a:p>
        </p:txBody>
      </p:sp>
    </p:spTree>
    <p:extLst>
      <p:ext uri="{BB962C8B-B14F-4D97-AF65-F5344CB8AC3E}">
        <p14:creationId xmlns:p14="http://schemas.microsoft.com/office/powerpoint/2010/main" val="1065542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b="1" dirty="0" smtClean="0">
                <a:ln w="6350">
                  <a:noFill/>
                </a:ln>
                <a:solidFill>
                  <a:srgbClr val="D16349"/>
                </a:solidFill>
                <a:latin typeface="Malgun Gothic" panose="020B0503020000020004" pitchFamily="34" charset="-127"/>
                <a:ea typeface="Malgun Gothic" panose="020B0503020000020004" pitchFamily="34" charset="-127"/>
              </a:rPr>
              <a:t>Motor Vehicle Theft: </a:t>
            </a:r>
            <a:r>
              <a:rPr lang="en-US" sz="3700" b="1" dirty="0" smtClean="0">
                <a:ln w="6350">
                  <a:noFill/>
                </a:ln>
                <a:solidFill>
                  <a:srgbClr val="D16349"/>
                </a:solidFill>
                <a:latin typeface="Malgun Gothic" panose="020B0503020000020004" pitchFamily="34" charset="-127"/>
                <a:ea typeface="Malgun Gothic" panose="020B0503020000020004" pitchFamily="34" charset="-127"/>
              </a:rPr>
              <a:t>MV </a:t>
            </a:r>
            <a:r>
              <a:rPr lang="en-US" sz="3700" b="1" dirty="0" smtClean="0">
                <a:ln w="6350">
                  <a:noFill/>
                </a:ln>
                <a:solidFill>
                  <a:srgbClr val="D16349"/>
                </a:solidFill>
                <a:latin typeface="Malgun Gothic" panose="020B0503020000020004" pitchFamily="34" charset="-127"/>
                <a:ea typeface="Malgun Gothic" panose="020B0503020000020004" pitchFamily="34" charset="-127"/>
              </a:rPr>
              <a:t>Type</a:t>
            </a:r>
            <a:endParaRPr lang="en-US" sz="3700" dirty="0"/>
          </a:p>
        </p:txBody>
      </p:sp>
      <p:sp>
        <p:nvSpPr>
          <p:cNvPr id="3" name="Content Placeholder 2"/>
          <p:cNvSpPr>
            <a:spLocks noGrp="1"/>
          </p:cNvSpPr>
          <p:nvPr>
            <p:ph sz="quarter" idx="1"/>
          </p:nvPr>
        </p:nvSpPr>
        <p:spPr>
          <a:xfrm>
            <a:off x="304800" y="1447800"/>
            <a:ext cx="8503920" cy="4572000"/>
          </a:xfrm>
        </p:spPr>
        <p:txBody>
          <a:bodyPr/>
          <a:lstStyle/>
          <a:p>
            <a:pPr>
              <a:buFont typeface="Wingdings" panose="05000000000000000000" pitchFamily="2" charset="2"/>
              <a:buChar char="v"/>
            </a:pPr>
            <a:endParaRPr lang="en-US" sz="2400" b="1" dirty="0" smtClean="0">
              <a:latin typeface="Book Antiqua" panose="02040602050305030304" pitchFamily="18" charset="0"/>
            </a:endParaRPr>
          </a:p>
          <a:p>
            <a:pPr>
              <a:buFont typeface="Wingdings" panose="05000000000000000000" pitchFamily="2" charset="2"/>
              <a:buChar char="v"/>
            </a:pPr>
            <a:r>
              <a:rPr lang="en-US" sz="2400" b="1" dirty="0" smtClean="0">
                <a:latin typeface="Book Antiqua" panose="02040602050305030304" pitchFamily="18" charset="0"/>
              </a:rPr>
              <a:t>Automobiles: </a:t>
            </a:r>
            <a:r>
              <a:rPr lang="en-US" sz="2200" dirty="0" smtClean="0">
                <a:latin typeface="Book Antiqua" panose="02040602050305030304" pitchFamily="18" charset="0"/>
              </a:rPr>
              <a:t>sedans, station wagons, coupes, convertibles, SUVs, minivans, taxis</a:t>
            </a:r>
          </a:p>
          <a:p>
            <a:pPr marL="0" indent="0">
              <a:buNone/>
            </a:pPr>
            <a:endParaRPr lang="en-US" sz="1000" dirty="0" smtClean="0">
              <a:latin typeface="Book Antiqua" panose="02040602050305030304" pitchFamily="18" charset="0"/>
            </a:endParaRPr>
          </a:p>
          <a:p>
            <a:pPr>
              <a:buFont typeface="Wingdings" panose="05000000000000000000" pitchFamily="2" charset="2"/>
              <a:buChar char="v"/>
            </a:pPr>
            <a:r>
              <a:rPr lang="en-US" sz="2400" b="1" dirty="0" smtClean="0">
                <a:latin typeface="Book Antiqua" panose="02040602050305030304" pitchFamily="18" charset="0"/>
              </a:rPr>
              <a:t>Trucks and Busses: </a:t>
            </a:r>
            <a:r>
              <a:rPr lang="en-US" sz="2200" dirty="0" smtClean="0">
                <a:latin typeface="Book Antiqua" panose="02040602050305030304" pitchFamily="18" charset="0"/>
              </a:rPr>
              <a:t>pickup trucks, cargo vans, self-propelled motor home</a:t>
            </a:r>
          </a:p>
          <a:p>
            <a:pPr>
              <a:buFont typeface="Wingdings" panose="05000000000000000000" pitchFamily="2" charset="2"/>
              <a:buChar char="v"/>
            </a:pPr>
            <a:endParaRPr lang="en-US" sz="1000" dirty="0" smtClean="0">
              <a:latin typeface="Book Antiqua" panose="02040602050305030304" pitchFamily="18" charset="0"/>
            </a:endParaRPr>
          </a:p>
          <a:p>
            <a:pPr>
              <a:buFont typeface="Wingdings" panose="05000000000000000000" pitchFamily="2" charset="2"/>
              <a:buChar char="v"/>
            </a:pPr>
            <a:r>
              <a:rPr lang="en-US" sz="2400" b="1" dirty="0" smtClean="0">
                <a:latin typeface="Book Antiqua" panose="02040602050305030304" pitchFamily="18" charset="0"/>
              </a:rPr>
              <a:t>Other Vehicles: </a:t>
            </a:r>
            <a:r>
              <a:rPr lang="en-US" sz="2200" dirty="0" smtClean="0">
                <a:latin typeface="Book Antiqua" panose="02040602050305030304" pitchFamily="18" charset="0"/>
              </a:rPr>
              <a:t>snowmobiles, motorcycles, motor scooters, trail bikes, mopeds, ATVs, go-carts, mini-bikes, golf carts and motorized wheel chairs</a:t>
            </a:r>
            <a:endParaRPr lang="en-US" sz="2200" dirty="0">
              <a:latin typeface="Book Antiqua" panose="02040602050305030304" pitchFamily="18" charset="0"/>
            </a:endParaRPr>
          </a:p>
        </p:txBody>
      </p:sp>
    </p:spTree>
    <p:extLst>
      <p:ext uri="{BB962C8B-B14F-4D97-AF65-F5344CB8AC3E}">
        <p14:creationId xmlns:p14="http://schemas.microsoft.com/office/powerpoint/2010/main" val="244195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lstStyle/>
          <a:p>
            <a:r>
              <a:rPr lang="en-US" sz="4100" b="1" dirty="0">
                <a:ln w="6350">
                  <a:noFill/>
                </a:ln>
                <a:solidFill>
                  <a:schemeClr val="accent1"/>
                </a:solidFill>
                <a:latin typeface="Malgun Gothic" panose="020B0503020000020004" pitchFamily="34" charset="-127"/>
                <a:ea typeface="Malgun Gothic" panose="020B0503020000020004" pitchFamily="34" charset="-127"/>
              </a:rPr>
              <a:t>Arson</a:t>
            </a:r>
            <a:endParaRPr lang="en-US" dirty="0">
              <a:solidFill>
                <a:schemeClr val="accent1"/>
              </a:solidFill>
              <a:latin typeface="Malgun Gothic" panose="020B0503020000020004" pitchFamily="34" charset="-127"/>
              <a:ea typeface="Malgun Gothic" panose="020B0503020000020004" pitchFamily="34" charset="-127"/>
            </a:endParaRPr>
          </a:p>
        </p:txBody>
      </p:sp>
      <p:sp>
        <p:nvSpPr>
          <p:cNvPr id="3" name="Content Placeholder 2"/>
          <p:cNvSpPr>
            <a:spLocks noGrp="1"/>
          </p:cNvSpPr>
          <p:nvPr>
            <p:ph sz="quarter" idx="1"/>
          </p:nvPr>
        </p:nvSpPr>
        <p:spPr>
          <a:ln>
            <a:noFill/>
          </a:ln>
        </p:spPr>
        <p:txBody>
          <a:bodyPr>
            <a:normAutofit/>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 </a:t>
            </a:r>
            <a:r>
              <a:rPr lang="en-US" altLang="en-US" sz="2400" dirty="0">
                <a:solidFill>
                  <a:prstClr val="black"/>
                </a:solidFill>
                <a:latin typeface="Book Antiqua"/>
              </a:rPr>
              <a:t>Any willful or malicious burning or </a:t>
            </a:r>
            <a:r>
              <a:rPr lang="en-US" altLang="en-US" sz="2400" dirty="0" smtClean="0">
                <a:solidFill>
                  <a:prstClr val="black"/>
                </a:solidFill>
                <a:latin typeface="Book Antiqua"/>
              </a:rPr>
              <a:t>attempt to burn</a:t>
            </a:r>
            <a:r>
              <a:rPr lang="en-US" altLang="en-US" sz="2400" dirty="0">
                <a:solidFill>
                  <a:prstClr val="black"/>
                </a:solidFill>
                <a:latin typeface="Book Antiqua"/>
              </a:rPr>
              <a:t>, with or without intent </a:t>
            </a:r>
            <a:r>
              <a:rPr lang="en-US" altLang="en-US" sz="2400" dirty="0" smtClean="0">
                <a:solidFill>
                  <a:prstClr val="black"/>
                </a:solidFill>
                <a:latin typeface="Book Antiqua"/>
              </a:rPr>
              <a:t>to defraud</a:t>
            </a:r>
            <a:r>
              <a:rPr lang="en-US" altLang="en-US" sz="2400" dirty="0">
                <a:solidFill>
                  <a:prstClr val="black"/>
                </a:solidFill>
                <a:latin typeface="Book Antiqua"/>
              </a:rPr>
              <a:t>, a </a:t>
            </a:r>
            <a:r>
              <a:rPr lang="en-US" altLang="en-US" sz="2400" dirty="0" smtClean="0">
                <a:solidFill>
                  <a:prstClr val="black"/>
                </a:solidFill>
                <a:latin typeface="Book Antiqua"/>
              </a:rPr>
              <a:t>dwelling house</a:t>
            </a:r>
            <a:r>
              <a:rPr lang="en-US" altLang="en-US" sz="2400" dirty="0">
                <a:solidFill>
                  <a:prstClr val="black"/>
                </a:solidFill>
                <a:latin typeface="Book Antiqua"/>
              </a:rPr>
              <a:t>, public building, </a:t>
            </a:r>
            <a:r>
              <a:rPr lang="en-US" altLang="en-US" sz="2400" dirty="0" smtClean="0">
                <a:solidFill>
                  <a:prstClr val="black"/>
                </a:solidFill>
                <a:latin typeface="Book Antiqua"/>
              </a:rPr>
              <a:t>motor </a:t>
            </a:r>
            <a:r>
              <a:rPr lang="en-US" altLang="en-US" sz="2400" dirty="0">
                <a:solidFill>
                  <a:prstClr val="black"/>
                </a:solidFill>
                <a:latin typeface="Book Antiqua"/>
              </a:rPr>
              <a:t>vehicle or aircraft, personal </a:t>
            </a:r>
            <a:r>
              <a:rPr lang="en-US" altLang="en-US" sz="2400" dirty="0" smtClean="0">
                <a:solidFill>
                  <a:prstClr val="black"/>
                </a:solidFill>
                <a:latin typeface="Book Antiqua"/>
              </a:rPr>
              <a:t>property of </a:t>
            </a:r>
            <a:r>
              <a:rPr lang="en-US" altLang="en-US" sz="2400" dirty="0" smtClean="0">
                <a:solidFill>
                  <a:prstClr val="black"/>
                </a:solidFill>
                <a:latin typeface="Book Antiqua"/>
              </a:rPr>
              <a:t>another.</a:t>
            </a:r>
            <a:endParaRPr lang="en-US" altLang="en-US" sz="2400" dirty="0">
              <a:solidFill>
                <a:prstClr val="black"/>
              </a:solidFill>
              <a:latin typeface="Book Antiqua"/>
            </a:endParaRPr>
          </a:p>
          <a:p>
            <a:pPr marL="547688" lvl="0" indent="-411163" fontAlgn="base">
              <a:spcAft>
                <a:spcPct val="0"/>
              </a:spcAft>
              <a:buClr>
                <a:srgbClr val="000000"/>
              </a:buClr>
              <a:buSzPct val="65000"/>
              <a:buNone/>
            </a:pPr>
            <a:endParaRPr lang="en-US" altLang="en-US" sz="1000" dirty="0">
              <a:solidFill>
                <a:prstClr val="black"/>
              </a:solidFill>
              <a:latin typeface="Book Antiqua"/>
            </a:endParaRPr>
          </a:p>
          <a:p>
            <a:pPr lvl="0" indent="0" fontAlgn="base">
              <a:spcAft>
                <a:spcPct val="0"/>
              </a:spcAft>
              <a:buClr>
                <a:srgbClr val="000000"/>
              </a:buClr>
              <a:buSzPct val="65000"/>
              <a:buNone/>
            </a:pPr>
            <a:r>
              <a:rPr lang="en-US" altLang="en-US" sz="2400" b="1" dirty="0">
                <a:solidFill>
                  <a:prstClr val="black"/>
                </a:solidFill>
                <a:latin typeface="Book Antiqua"/>
              </a:rPr>
              <a:t>Example:</a:t>
            </a:r>
            <a:r>
              <a:rPr lang="en-US" altLang="en-US" sz="2800" b="1" dirty="0">
                <a:solidFill>
                  <a:prstClr val="black"/>
                </a:solidFill>
                <a:latin typeface="Book Antiqua"/>
              </a:rPr>
              <a:t> </a:t>
            </a:r>
            <a:r>
              <a:rPr lang="en-US" altLang="en-US" sz="2000" dirty="0">
                <a:solidFill>
                  <a:prstClr val="black"/>
                </a:solidFill>
                <a:latin typeface="Book Antiqua"/>
              </a:rPr>
              <a:t>PL 150.05 –Arson 4th: Recklessly Damage Building or Motor Vehicle</a:t>
            </a:r>
          </a:p>
          <a:p>
            <a:pPr marL="273368" lvl="0" indent="0" fontAlgn="base">
              <a:spcAft>
                <a:spcPct val="0"/>
              </a:spcAft>
              <a:buSzPct val="80000"/>
              <a:buNone/>
            </a:pPr>
            <a:endParaRPr lang="en-US" altLang="en-US" sz="1000" b="1" u="sng" dirty="0" smtClean="0">
              <a:solidFill>
                <a:prstClr val="black"/>
              </a:solidFill>
              <a:latin typeface="Book Antiqua"/>
            </a:endParaRPr>
          </a:p>
          <a:p>
            <a:pPr marL="273368" lvl="0" indent="0" algn="ctr" fontAlgn="base">
              <a:spcAft>
                <a:spcPct val="0"/>
              </a:spcAft>
              <a:buSzPct val="80000"/>
              <a:buNone/>
            </a:pPr>
            <a:r>
              <a:rPr lang="en-US" altLang="en-US" sz="2400" b="1" u="sng" dirty="0" smtClean="0">
                <a:solidFill>
                  <a:prstClr val="black"/>
                </a:solidFill>
                <a:latin typeface="Book Antiqua"/>
              </a:rPr>
              <a:t>Do </a:t>
            </a:r>
            <a:r>
              <a:rPr lang="en-US" altLang="en-US" sz="2400" b="1" u="sng" dirty="0" smtClean="0">
                <a:solidFill>
                  <a:prstClr val="black"/>
                </a:solidFill>
                <a:latin typeface="Book Antiqua"/>
              </a:rPr>
              <a:t>NOT </a:t>
            </a:r>
            <a:r>
              <a:rPr lang="en-US" altLang="en-US" sz="2400" b="1" u="sng" dirty="0">
                <a:solidFill>
                  <a:prstClr val="black"/>
                </a:solidFill>
                <a:latin typeface="Book Antiqua"/>
              </a:rPr>
              <a:t>include </a:t>
            </a:r>
            <a:r>
              <a:rPr lang="en-US" altLang="en-US" sz="2400" b="1" u="sng" dirty="0" smtClean="0">
                <a:solidFill>
                  <a:prstClr val="black"/>
                </a:solidFill>
                <a:latin typeface="Book Antiqua"/>
              </a:rPr>
              <a:t>fires of suspicious </a:t>
            </a:r>
            <a:r>
              <a:rPr lang="en-US" altLang="en-US" sz="2400" b="1" u="sng" dirty="0">
                <a:solidFill>
                  <a:prstClr val="black"/>
                </a:solidFill>
                <a:latin typeface="Book Antiqua"/>
              </a:rPr>
              <a:t>or unknown </a:t>
            </a:r>
            <a:r>
              <a:rPr lang="en-US" altLang="en-US" sz="2400" b="1" u="sng" dirty="0" smtClean="0">
                <a:solidFill>
                  <a:prstClr val="black"/>
                </a:solidFill>
                <a:latin typeface="Book Antiqua"/>
              </a:rPr>
              <a:t>origin</a:t>
            </a:r>
            <a:endParaRPr lang="en-US" altLang="en-US" sz="2400" b="1" u="sng" dirty="0">
              <a:solidFill>
                <a:prstClr val="black"/>
              </a:solidFill>
              <a:latin typeface="Book Antiqua"/>
            </a:endParaRPr>
          </a:p>
          <a:p>
            <a:pPr marL="273368" lvl="0" indent="0" fontAlgn="base">
              <a:spcAft>
                <a:spcPct val="0"/>
              </a:spcAft>
              <a:buSzPct val="80000"/>
              <a:buNone/>
            </a:pPr>
            <a:endParaRPr lang="en-US" altLang="en-US" sz="1000" b="1" u="sng" dirty="0">
              <a:solidFill>
                <a:prstClr val="black"/>
              </a:solidFill>
              <a:latin typeface="Book Antiqua"/>
            </a:endParaRPr>
          </a:p>
        </p:txBody>
      </p:sp>
    </p:spTree>
    <p:extLst>
      <p:ext uri="{BB962C8B-B14F-4D97-AF65-F5344CB8AC3E}">
        <p14:creationId xmlns:p14="http://schemas.microsoft.com/office/powerpoint/2010/main" val="12987713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dirty="0" smtClean="0">
                <a:ln w="6350">
                  <a:noFill/>
                </a:ln>
                <a:solidFill>
                  <a:srgbClr val="D16349"/>
                </a:solidFill>
                <a:latin typeface="Malgun Gothic" panose="020B0503020000020004" pitchFamily="34" charset="-127"/>
                <a:ea typeface="Malgun Gothic" panose="020B0503020000020004" pitchFamily="34" charset="-127"/>
              </a:rPr>
              <a:t>Arson </a:t>
            </a:r>
            <a:r>
              <a:rPr lang="en-US" sz="4100" b="1" dirty="0" smtClean="0">
                <a:ln w="6350">
                  <a:noFill/>
                </a:ln>
                <a:solidFill>
                  <a:srgbClr val="D16349"/>
                </a:solidFill>
                <a:latin typeface="Malgun Gothic" panose="020B0503020000020004" pitchFamily="34" charset="-127"/>
                <a:ea typeface="Malgun Gothic" panose="020B0503020000020004" pitchFamily="34" charset="-127"/>
              </a:rPr>
              <a:t>Property Types</a:t>
            </a:r>
            <a:endParaRPr lang="en-US" dirty="0"/>
          </a:p>
        </p:txBody>
      </p:sp>
      <p:sp>
        <p:nvSpPr>
          <p:cNvPr id="3" name="Content Placeholder 2"/>
          <p:cNvSpPr>
            <a:spLocks noGrp="1"/>
          </p:cNvSpPr>
          <p:nvPr>
            <p:ph sz="quarter" idx="1"/>
          </p:nvPr>
        </p:nvSpPr>
        <p:spPr/>
        <p:txBody>
          <a:bodyPr/>
          <a:lstStyle/>
          <a:p>
            <a:pPr>
              <a:buSzPct val="80000"/>
              <a:buFont typeface="Wingdings" panose="05000000000000000000" pitchFamily="2" charset="2"/>
              <a:buChar char="v"/>
            </a:pPr>
            <a:endParaRPr lang="en-US" sz="2400" b="1" dirty="0" smtClean="0">
              <a:latin typeface="Book Antiqua" panose="02040602050305030304" pitchFamily="18" charset="0"/>
            </a:endParaRPr>
          </a:p>
          <a:p>
            <a:pPr>
              <a:buSzPct val="80000"/>
              <a:buFont typeface="Wingdings" panose="05000000000000000000" pitchFamily="2" charset="2"/>
              <a:buChar char="v"/>
            </a:pPr>
            <a:r>
              <a:rPr lang="en-US" sz="2600" b="1" dirty="0" smtClean="0">
                <a:latin typeface="Book Antiqua" panose="02040602050305030304" pitchFamily="18" charset="0"/>
              </a:rPr>
              <a:t>Structural:</a:t>
            </a:r>
            <a:r>
              <a:rPr lang="en-US" sz="2600" dirty="0" smtClean="0"/>
              <a:t> </a:t>
            </a:r>
            <a:r>
              <a:rPr lang="en-US" sz="2200" dirty="0" smtClean="0">
                <a:latin typeface="Book Antiqua" panose="02040602050305030304" pitchFamily="18" charset="0"/>
              </a:rPr>
              <a:t>single occupancy residential, other residential, storage, industrial/manufacturing, other commercial, community/public, all other structures</a:t>
            </a:r>
            <a:endParaRPr lang="en-US" sz="2200" b="1" dirty="0" smtClean="0">
              <a:latin typeface="Book Antiqua" panose="02040602050305030304" pitchFamily="18" charset="0"/>
            </a:endParaRPr>
          </a:p>
          <a:p>
            <a:pPr marL="0" indent="0">
              <a:buNone/>
            </a:pPr>
            <a:endParaRPr lang="en-US" sz="1000" dirty="0" smtClean="0">
              <a:latin typeface="Book Antiqua" panose="02040602050305030304" pitchFamily="18" charset="0"/>
            </a:endParaRPr>
          </a:p>
          <a:p>
            <a:pPr>
              <a:buSzPct val="80000"/>
              <a:buFont typeface="Wingdings" panose="05000000000000000000" pitchFamily="2" charset="2"/>
              <a:buChar char="v"/>
            </a:pPr>
            <a:r>
              <a:rPr lang="en-US" sz="2600" b="1" dirty="0" smtClean="0">
                <a:latin typeface="Book Antiqua" panose="02040602050305030304" pitchFamily="18" charset="0"/>
              </a:rPr>
              <a:t>Mobile:</a:t>
            </a:r>
            <a:r>
              <a:rPr lang="en-US" dirty="0" smtClean="0">
                <a:latin typeface="Book Antiqua" panose="02040602050305030304" pitchFamily="18" charset="0"/>
              </a:rPr>
              <a:t> </a:t>
            </a:r>
            <a:r>
              <a:rPr lang="en-US" sz="2200" dirty="0" smtClean="0">
                <a:latin typeface="Book Antiqua" panose="02040602050305030304" pitchFamily="18" charset="0"/>
              </a:rPr>
              <a:t>motor vehicle, other mobile property (trailers, boats, airplanes.</a:t>
            </a:r>
          </a:p>
          <a:p>
            <a:pPr>
              <a:buFont typeface="Wingdings" panose="05000000000000000000" pitchFamily="2" charset="2"/>
              <a:buChar char="v"/>
            </a:pPr>
            <a:endParaRPr lang="en-US" sz="1000" dirty="0">
              <a:latin typeface="Book Antiqua" panose="02040602050305030304" pitchFamily="18" charset="0"/>
            </a:endParaRPr>
          </a:p>
          <a:p>
            <a:pPr>
              <a:buSzPct val="80000"/>
              <a:buFont typeface="Wingdings" panose="05000000000000000000" pitchFamily="2" charset="2"/>
              <a:buChar char="v"/>
            </a:pPr>
            <a:r>
              <a:rPr lang="en-US" sz="2600" b="1" dirty="0" smtClean="0">
                <a:latin typeface="Book Antiqua" panose="02040602050305030304" pitchFamily="18" charset="0"/>
              </a:rPr>
              <a:t>Other:</a:t>
            </a:r>
            <a:r>
              <a:rPr lang="en-US" sz="2200" dirty="0" smtClean="0">
                <a:latin typeface="Book Antiqua" panose="02040602050305030304" pitchFamily="18" charset="0"/>
              </a:rPr>
              <a:t> all property not classified as structural or mobile </a:t>
            </a:r>
            <a:r>
              <a:rPr lang="en-US" sz="2000" dirty="0" smtClean="0">
                <a:latin typeface="Book Antiqua" panose="02040602050305030304" pitchFamily="18" charset="0"/>
              </a:rPr>
              <a:t>Includes</a:t>
            </a:r>
            <a:r>
              <a:rPr lang="en-US" sz="2000" b="1" dirty="0" smtClean="0">
                <a:latin typeface="Book Antiqua" panose="02040602050305030304" pitchFamily="18" charset="0"/>
              </a:rPr>
              <a:t> </a:t>
            </a:r>
            <a:r>
              <a:rPr lang="en-US" sz="2000" dirty="0" smtClean="0">
                <a:latin typeface="Book Antiqua" panose="02040602050305030304" pitchFamily="18" charset="0"/>
              </a:rPr>
              <a:t>crops, timber, fences, signs, and merchandise stored outside</a:t>
            </a:r>
          </a:p>
        </p:txBody>
      </p:sp>
    </p:spTree>
    <p:extLst>
      <p:ext uri="{BB962C8B-B14F-4D97-AF65-F5344CB8AC3E}">
        <p14:creationId xmlns:p14="http://schemas.microsoft.com/office/powerpoint/2010/main" val="430044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dirty="0" smtClean="0">
                <a:ln w="6350">
                  <a:noFill/>
                </a:ln>
                <a:solidFill>
                  <a:srgbClr val="D16349"/>
                </a:solidFill>
                <a:latin typeface="Malgun Gothic" panose="020B0503020000020004" pitchFamily="34" charset="-127"/>
                <a:ea typeface="Malgun Gothic" panose="020B0503020000020004" pitchFamily="34" charset="-127"/>
              </a:rPr>
              <a:t>Cautions in Classifying Arson</a:t>
            </a:r>
            <a:endParaRPr lang="en-US" dirty="0"/>
          </a:p>
        </p:txBody>
      </p:sp>
      <p:sp>
        <p:nvSpPr>
          <p:cNvPr id="3" name="Content Placeholder 2"/>
          <p:cNvSpPr>
            <a:spLocks noGrp="1"/>
          </p:cNvSpPr>
          <p:nvPr>
            <p:ph sz="quarter" idx="1"/>
          </p:nvPr>
        </p:nvSpPr>
        <p:spPr>
          <a:xfrm>
            <a:off x="304800" y="1524000"/>
            <a:ext cx="8503920" cy="4572000"/>
          </a:xfrm>
        </p:spPr>
        <p:txBody>
          <a:bodyPr>
            <a:normAutofit fontScale="25000" lnSpcReduction="20000"/>
          </a:bodyPr>
          <a:lstStyle/>
          <a:p>
            <a:pPr>
              <a:lnSpc>
                <a:spcPct val="120000"/>
              </a:lnSpc>
              <a:spcBef>
                <a:spcPts val="672"/>
              </a:spcBef>
              <a:buFont typeface="Wingdings" panose="05000000000000000000" pitchFamily="2" charset="2"/>
              <a:buChar char="v"/>
            </a:pPr>
            <a:endParaRPr lang="en-US" sz="9600" dirty="0" smtClean="0">
              <a:latin typeface="Book Antiqua" panose="02040602050305030304" pitchFamily="18" charset="0"/>
            </a:endParaRPr>
          </a:p>
          <a:p>
            <a:pPr>
              <a:lnSpc>
                <a:spcPct val="120000"/>
              </a:lnSpc>
              <a:spcBef>
                <a:spcPts val="672"/>
              </a:spcBef>
              <a:buFont typeface="Wingdings" panose="05000000000000000000" pitchFamily="2" charset="2"/>
              <a:buChar char="v"/>
            </a:pPr>
            <a:r>
              <a:rPr lang="en-US" sz="9600" dirty="0" smtClean="0">
                <a:latin typeface="Book Antiqua" panose="02040602050305030304" pitchFamily="18" charset="0"/>
              </a:rPr>
              <a:t>Establish the point of origin of the fire.</a:t>
            </a:r>
          </a:p>
          <a:p>
            <a:pPr marL="0" indent="0">
              <a:lnSpc>
                <a:spcPct val="120000"/>
              </a:lnSpc>
              <a:spcBef>
                <a:spcPts val="672"/>
              </a:spcBef>
              <a:buNone/>
            </a:pPr>
            <a:endParaRPr lang="en-US" sz="7200" dirty="0" smtClean="0">
              <a:latin typeface="Book Antiqua" panose="02040602050305030304" pitchFamily="18" charset="0"/>
            </a:endParaRPr>
          </a:p>
          <a:p>
            <a:pPr>
              <a:lnSpc>
                <a:spcPct val="120000"/>
              </a:lnSpc>
              <a:spcBef>
                <a:spcPts val="672"/>
              </a:spcBef>
              <a:buFont typeface="Wingdings" panose="05000000000000000000" pitchFamily="2" charset="2"/>
              <a:buChar char="v"/>
            </a:pPr>
            <a:r>
              <a:rPr lang="en-US" sz="9600" dirty="0" smtClean="0">
                <a:latin typeface="Book Antiqua" panose="02040602050305030304" pitchFamily="18" charset="0"/>
              </a:rPr>
              <a:t>Classify arson under subcategory of the point of origin</a:t>
            </a:r>
          </a:p>
          <a:p>
            <a:pPr marL="548640" indent="-182880">
              <a:lnSpc>
                <a:spcPct val="120000"/>
              </a:lnSpc>
              <a:spcBef>
                <a:spcPts val="672"/>
              </a:spcBef>
              <a:buClrTx/>
              <a:buFont typeface="Wingdings" panose="05000000000000000000" pitchFamily="2" charset="2"/>
              <a:buChar char="Ø"/>
            </a:pPr>
            <a:r>
              <a:rPr lang="en-US" sz="8000" dirty="0" smtClean="0">
                <a:latin typeface="Book Antiqua" panose="02040602050305030304" pitchFamily="18" charset="0"/>
              </a:rPr>
              <a:t>Car </a:t>
            </a:r>
            <a:r>
              <a:rPr lang="en-US" sz="8000" dirty="0" smtClean="0">
                <a:latin typeface="Book Antiqua" panose="02040602050305030304" pitchFamily="18" charset="0"/>
              </a:rPr>
              <a:t>set on fire which spreads to adjacent home would be classified under Mobile-Motor Vehicle.</a:t>
            </a:r>
          </a:p>
          <a:p>
            <a:pPr indent="0">
              <a:lnSpc>
                <a:spcPct val="120000"/>
              </a:lnSpc>
              <a:spcBef>
                <a:spcPts val="672"/>
              </a:spcBef>
              <a:buNone/>
            </a:pPr>
            <a:endParaRPr lang="en-US" sz="7200" dirty="0" smtClean="0">
              <a:latin typeface="Book Antiqua" panose="02040602050305030304" pitchFamily="18" charset="0"/>
            </a:endParaRPr>
          </a:p>
          <a:p>
            <a:pPr>
              <a:lnSpc>
                <a:spcPct val="120000"/>
              </a:lnSpc>
              <a:spcBef>
                <a:spcPts val="672"/>
              </a:spcBef>
              <a:buFont typeface="Wingdings" panose="05000000000000000000" pitchFamily="2" charset="2"/>
              <a:buChar char="v"/>
            </a:pPr>
            <a:r>
              <a:rPr lang="en-US" sz="9600" dirty="0" smtClean="0">
                <a:latin typeface="Book Antiqua" panose="02040602050305030304" pitchFamily="18" charset="0"/>
              </a:rPr>
              <a:t>When point of origin is undetermined or there are multiple points of origin, report the arson under the category of property with the greatest fire damage.</a:t>
            </a:r>
            <a:endParaRPr lang="en-US" sz="9600" b="1" dirty="0">
              <a:latin typeface="Book Antiqua" panose="02040602050305030304" pitchFamily="18" charset="0"/>
            </a:endParaRPr>
          </a:p>
          <a:p>
            <a:pPr indent="0" algn="ctr">
              <a:lnSpc>
                <a:spcPct val="120000"/>
              </a:lnSpc>
              <a:spcBef>
                <a:spcPts val="672"/>
              </a:spcBef>
              <a:buNone/>
            </a:pPr>
            <a:endParaRPr lang="en-US" sz="4000" b="1" u="sng" dirty="0" smtClean="0">
              <a:latin typeface="Book Antiqua" panose="02040602050305030304" pitchFamily="18" charset="0"/>
            </a:endParaRPr>
          </a:p>
          <a:p>
            <a:pPr indent="0" algn="ctr">
              <a:lnSpc>
                <a:spcPct val="120000"/>
              </a:lnSpc>
              <a:spcBef>
                <a:spcPts val="672"/>
              </a:spcBef>
              <a:buNone/>
            </a:pPr>
            <a:r>
              <a:rPr lang="en-US" sz="11200" b="1" u="sng" dirty="0" smtClean="0">
                <a:latin typeface="Book Antiqua" panose="02040602050305030304" pitchFamily="18" charset="0"/>
              </a:rPr>
              <a:t>The Hierarchy </a:t>
            </a:r>
            <a:r>
              <a:rPr lang="en-US" sz="11200" b="1" u="sng" dirty="0" smtClean="0">
                <a:latin typeface="Book Antiqua" panose="02040602050305030304" pitchFamily="18" charset="0"/>
              </a:rPr>
              <a:t>Rule does NOT apply </a:t>
            </a:r>
            <a:r>
              <a:rPr lang="en-US" sz="11200" b="1" u="sng" dirty="0" smtClean="0">
                <a:latin typeface="Book Antiqua" panose="02040602050305030304" pitchFamily="18" charset="0"/>
              </a:rPr>
              <a:t>to </a:t>
            </a:r>
            <a:r>
              <a:rPr lang="en-US" sz="11200" b="1" u="sng" dirty="0" smtClean="0">
                <a:latin typeface="Book Antiqua" panose="02040602050305030304" pitchFamily="18" charset="0"/>
              </a:rPr>
              <a:t>Arson</a:t>
            </a:r>
            <a:endParaRPr lang="en-US" sz="11200" b="1" u="sng" dirty="0">
              <a:latin typeface="Book Antiqua" panose="02040602050305030304" pitchFamily="18" charset="0"/>
            </a:endParaRPr>
          </a:p>
        </p:txBody>
      </p:sp>
    </p:spTree>
    <p:extLst>
      <p:ext uri="{BB962C8B-B14F-4D97-AF65-F5344CB8AC3E}">
        <p14:creationId xmlns:p14="http://schemas.microsoft.com/office/powerpoint/2010/main" val="58029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52400" y="1527175"/>
            <a:ext cx="8839200" cy="4572000"/>
          </a:xfrm>
        </p:spPr>
        <p:txBody>
          <a:bodyPr>
            <a:normAutofit fontScale="92500"/>
          </a:bodyPr>
          <a:lstStyle/>
          <a:p>
            <a:pPr algn="ctr">
              <a:buNone/>
            </a:pPr>
            <a:endParaRPr lang="en-US" altLang="en-US" sz="2400" dirty="0" smtClean="0"/>
          </a:p>
          <a:p>
            <a:pPr algn="ctr">
              <a:buNone/>
            </a:pPr>
            <a:r>
              <a:rPr lang="en-US" altLang="en-US" sz="2800" dirty="0" smtClean="0">
                <a:latin typeface="Book Antiqua" panose="02040602050305030304" pitchFamily="18" charset="0"/>
              </a:rPr>
              <a:t>NYS Division of Criminal Justice Services</a:t>
            </a:r>
          </a:p>
          <a:p>
            <a:pPr algn="ctr">
              <a:buNone/>
            </a:pPr>
            <a:r>
              <a:rPr lang="en-US" altLang="en-US" sz="2800" dirty="0" smtClean="0">
                <a:latin typeface="Book Antiqua" panose="02040602050305030304" pitchFamily="18" charset="0"/>
              </a:rPr>
              <a:t>Crime Reporting Unit</a:t>
            </a:r>
          </a:p>
          <a:p>
            <a:pPr algn="ctr">
              <a:buNone/>
            </a:pPr>
            <a:r>
              <a:rPr lang="en-US" altLang="en-US" sz="2800" b="1" dirty="0" smtClean="0">
                <a:latin typeface="Book Antiqua" panose="02040602050305030304" pitchFamily="18" charset="0"/>
              </a:rPr>
              <a:t>1-800-262-3257</a:t>
            </a:r>
          </a:p>
          <a:p>
            <a:pPr algn="ctr">
              <a:buNone/>
            </a:pPr>
            <a:r>
              <a:rPr lang="en-US" altLang="en-US" sz="2800" dirty="0" smtClean="0">
                <a:latin typeface="Book Antiqua" panose="02040602050305030304" pitchFamily="18" charset="0"/>
              </a:rPr>
              <a:t>Email: </a:t>
            </a:r>
            <a:r>
              <a:rPr lang="en-US" altLang="en-US" sz="2800" b="1" dirty="0" smtClean="0">
                <a:latin typeface="Book Antiqua" panose="02040602050305030304" pitchFamily="18" charset="0"/>
              </a:rPr>
              <a:t>crimereporting@dcjs.ny.gov</a:t>
            </a:r>
          </a:p>
          <a:p>
            <a:pPr algn="ctr">
              <a:buNone/>
            </a:pPr>
            <a:endParaRPr lang="en-US" altLang="en-US" sz="2000" dirty="0" smtClean="0">
              <a:latin typeface="Book Antiqua" panose="02040602050305030304" pitchFamily="18" charset="0"/>
            </a:endParaRPr>
          </a:p>
          <a:p>
            <a:pPr algn="ctr">
              <a:buNone/>
            </a:pPr>
            <a:r>
              <a:rPr lang="en-US" altLang="en-US" sz="2000" dirty="0" smtClean="0">
                <a:latin typeface="Book Antiqua" panose="02040602050305030304" pitchFamily="18" charset="0"/>
              </a:rPr>
              <a:t>UCR Reference Materials:</a:t>
            </a:r>
            <a:endParaRPr lang="en-US" altLang="en-US" sz="2000" dirty="0">
              <a:latin typeface="Book Antiqua" panose="02040602050305030304" pitchFamily="18" charset="0"/>
            </a:endParaRPr>
          </a:p>
          <a:p>
            <a:pPr algn="ctr">
              <a:buNone/>
            </a:pPr>
            <a:r>
              <a:rPr lang="en-US" altLang="en-US" sz="2100" b="1" dirty="0" smtClean="0">
                <a:latin typeface="Book Antiqua" panose="02040602050305030304" pitchFamily="18" charset="0"/>
              </a:rPr>
              <a:t>www.criminaljustice.ny.gov/crimnet/ojsa/crimereporting/ucr_refmanuals.htm</a:t>
            </a:r>
          </a:p>
          <a:p>
            <a:pPr algn="ctr">
              <a:buNone/>
            </a:pPr>
            <a:endParaRPr lang="en-US" altLang="en-US" sz="1800" dirty="0" smtClean="0">
              <a:latin typeface="Book Antiqua" panose="02040602050305030304" pitchFamily="18" charset="0"/>
            </a:endParaRPr>
          </a:p>
          <a:p>
            <a:pPr algn="ctr">
              <a:buNone/>
            </a:pPr>
            <a:r>
              <a:rPr lang="en-US" altLang="en-US" sz="2000" dirty="0" smtClean="0">
                <a:latin typeface="Book Antiqua" panose="02040602050305030304" pitchFamily="18" charset="0"/>
              </a:rPr>
              <a:t>UCR </a:t>
            </a:r>
            <a:r>
              <a:rPr lang="en-US" altLang="en-US" sz="2000" dirty="0">
                <a:latin typeface="Book Antiqua" panose="02040602050305030304" pitchFamily="18" charset="0"/>
              </a:rPr>
              <a:t>Training </a:t>
            </a:r>
            <a:r>
              <a:rPr lang="en-US" altLang="en-US" sz="2000" dirty="0" smtClean="0">
                <a:latin typeface="Book Antiqua" panose="02040602050305030304" pitchFamily="18" charset="0"/>
              </a:rPr>
              <a:t>Resources: </a:t>
            </a:r>
            <a:r>
              <a:rPr lang="en-US" altLang="en-US" sz="2000" b="1" dirty="0" smtClean="0">
                <a:latin typeface="Book Antiqua" panose="02040602050305030304" pitchFamily="18" charset="0"/>
              </a:rPr>
              <a:t>www.criminaljustice.ny.gov/crimnet/ojsa/crimereporting/ucr_training.htm</a:t>
            </a:r>
          </a:p>
          <a:p>
            <a:pPr algn="ctr">
              <a:buNone/>
            </a:pPr>
            <a:endParaRPr lang="en-US" altLang="en-US" sz="2000" dirty="0" smtClean="0">
              <a:latin typeface="Book Antiqua" panose="02040602050305030304" pitchFamily="18" charset="0"/>
            </a:endParaRPr>
          </a:p>
          <a:p>
            <a:pPr algn="ctr">
              <a:buNone/>
            </a:pPr>
            <a:endParaRPr lang="en-US" altLang="en-US" sz="2000" dirty="0">
              <a:latin typeface="Book Antiqua" panose="02040602050305030304" pitchFamily="18" charset="0"/>
            </a:endParaRPr>
          </a:p>
        </p:txBody>
      </p:sp>
      <p:sp>
        <p:nvSpPr>
          <p:cNvPr id="2" name="Title 1"/>
          <p:cNvSpPr>
            <a:spLocks noGrp="1"/>
          </p:cNvSpPr>
          <p:nvPr>
            <p:ph type="title" idx="4294967295"/>
          </p:nvPr>
        </p:nvSpPr>
        <p:spPr>
          <a:xfrm>
            <a:off x="0" y="228600"/>
            <a:ext cx="8991600" cy="1524000"/>
          </a:xfrm>
        </p:spPr>
        <p:txBody>
          <a:bodyPr>
            <a:noAutofit/>
          </a:bodyPr>
          <a:lstStyle/>
          <a:p>
            <a:r>
              <a:rPr lang="en-US" sz="3400" b="1" dirty="0" smtClean="0">
                <a:solidFill>
                  <a:schemeClr val="accent1"/>
                </a:solidFill>
                <a:latin typeface="Malgun Gothic" panose="020B0503020000020004" pitchFamily="34" charset="-127"/>
                <a:ea typeface="Malgun Gothic" panose="020B0503020000020004" pitchFamily="34" charset="-127"/>
              </a:rPr>
              <a:t>Contact Information/</a:t>
            </a:r>
            <a:br>
              <a:rPr lang="en-US" sz="3400" b="1" dirty="0" smtClean="0">
                <a:solidFill>
                  <a:schemeClr val="accent1"/>
                </a:solidFill>
                <a:latin typeface="Malgun Gothic" panose="020B0503020000020004" pitchFamily="34" charset="-127"/>
                <a:ea typeface="Malgun Gothic" panose="020B0503020000020004" pitchFamily="34" charset="-127"/>
              </a:rPr>
            </a:br>
            <a:r>
              <a:rPr lang="en-US" sz="3400" b="1" dirty="0" smtClean="0">
                <a:solidFill>
                  <a:schemeClr val="accent1"/>
                </a:solidFill>
                <a:latin typeface="Malgun Gothic" panose="020B0503020000020004" pitchFamily="34" charset="-127"/>
                <a:ea typeface="Malgun Gothic" panose="020B0503020000020004" pitchFamily="34" charset="-127"/>
              </a:rPr>
              <a:t> DCJS Website Resources</a:t>
            </a:r>
            <a:endParaRPr lang="en-US" sz="3400" b="1" dirty="0">
              <a:solidFill>
                <a:schemeClr val="accent1"/>
              </a:solidFill>
              <a:latin typeface="Malgun Gothic" panose="020B0503020000020004" pitchFamily="34" charset="-127"/>
              <a:ea typeface="Malgun Gothic" panose="020B0503020000020004" pitchFamily="34" charset="-127"/>
            </a:endParaRPr>
          </a:p>
        </p:txBody>
      </p:sp>
    </p:spTree>
    <p:extLst>
      <p:ext uri="{BB962C8B-B14F-4D97-AF65-F5344CB8AC3E}">
        <p14:creationId xmlns:p14="http://schemas.microsoft.com/office/powerpoint/2010/main" val="2309283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ln w="6350">
                  <a:noFill/>
                </a:ln>
                <a:solidFill>
                  <a:srgbClr val="D16349"/>
                </a:solidFill>
                <a:latin typeface="Malgun Gothic" panose="020B0503020000020004" pitchFamily="34" charset="-127"/>
                <a:ea typeface="Malgun Gothic" panose="020B0503020000020004" pitchFamily="34" charset="-127"/>
              </a:rPr>
              <a:t>Scoring Offenses</a:t>
            </a:r>
            <a:endParaRPr lang="en-US" sz="4400" dirty="0"/>
          </a:p>
        </p:txBody>
      </p:sp>
      <p:sp>
        <p:nvSpPr>
          <p:cNvPr id="3" name="Content Placeholder 2"/>
          <p:cNvSpPr>
            <a:spLocks noGrp="1"/>
          </p:cNvSpPr>
          <p:nvPr>
            <p:ph sz="quarter" idx="1"/>
          </p:nvPr>
        </p:nvSpPr>
        <p:spPr/>
        <p:txBody>
          <a:bodyPr>
            <a:normAutofit/>
          </a:bodyPr>
          <a:lstStyle/>
          <a:p>
            <a:pPr>
              <a:spcBef>
                <a:spcPts val="672"/>
              </a:spcBef>
              <a:buFont typeface="Wingdings" panose="05000000000000000000" pitchFamily="2" charset="2"/>
              <a:buChar char="v"/>
            </a:pPr>
            <a:endParaRPr lang="en-US" sz="2400" dirty="0" smtClean="0">
              <a:latin typeface="Book Antiqua" panose="02040602050305030304" pitchFamily="18" charset="0"/>
            </a:endParaRPr>
          </a:p>
          <a:p>
            <a:pPr>
              <a:spcBef>
                <a:spcPts val="672"/>
              </a:spcBef>
              <a:buFont typeface="Wingdings" panose="05000000000000000000" pitchFamily="2" charset="2"/>
              <a:buChar char="v"/>
            </a:pPr>
            <a:r>
              <a:rPr lang="en-US" sz="2400" dirty="0" smtClean="0">
                <a:latin typeface="Book Antiqua" panose="02040602050305030304" pitchFamily="18" charset="0"/>
              </a:rPr>
              <a:t>Counting the number of offenses after they have been classified</a:t>
            </a:r>
          </a:p>
          <a:p>
            <a:pPr marL="0" indent="0">
              <a:spcBef>
                <a:spcPts val="672"/>
              </a:spcBef>
              <a:buNone/>
            </a:pPr>
            <a:endParaRPr lang="en-US" sz="1000" dirty="0" smtClean="0">
              <a:latin typeface="Book Antiqua" panose="02040602050305030304" pitchFamily="18" charset="0"/>
            </a:endParaRPr>
          </a:p>
          <a:p>
            <a:pPr>
              <a:spcBef>
                <a:spcPts val="672"/>
              </a:spcBef>
              <a:buFont typeface="Wingdings" panose="05000000000000000000" pitchFamily="2" charset="2"/>
              <a:buChar char="v"/>
            </a:pPr>
            <a:r>
              <a:rPr lang="en-US" sz="2400" dirty="0" smtClean="0">
                <a:latin typeface="Book Antiqua" panose="02040602050305030304" pitchFamily="18" charset="0"/>
              </a:rPr>
              <a:t>Score attempts to commit a crime as though the crime was completed</a:t>
            </a:r>
          </a:p>
          <a:p>
            <a:pPr marL="0" indent="0">
              <a:spcBef>
                <a:spcPts val="672"/>
              </a:spcBef>
              <a:buNone/>
            </a:pPr>
            <a:endParaRPr lang="en-US" sz="1000" dirty="0" smtClean="0">
              <a:latin typeface="Book Antiqua" panose="02040602050305030304" pitchFamily="18" charset="0"/>
            </a:endParaRPr>
          </a:p>
          <a:p>
            <a:pPr>
              <a:spcBef>
                <a:spcPts val="672"/>
              </a:spcBef>
              <a:buFont typeface="Wingdings" panose="05000000000000000000" pitchFamily="2" charset="2"/>
              <a:buChar char="v"/>
            </a:pPr>
            <a:r>
              <a:rPr lang="en-US" sz="2400" dirty="0" smtClean="0">
                <a:latin typeface="Book Antiqua" panose="02040602050305030304" pitchFamily="18" charset="0"/>
              </a:rPr>
              <a:t>Exception to this applies to attempts to murder when the victim does not die should be scored as aggravated assaults</a:t>
            </a:r>
            <a:endParaRPr lang="en-US" sz="2400" dirty="0"/>
          </a:p>
        </p:txBody>
      </p:sp>
    </p:spTree>
    <p:extLst>
      <p:ext uri="{BB962C8B-B14F-4D97-AF65-F5344CB8AC3E}">
        <p14:creationId xmlns:p14="http://schemas.microsoft.com/office/powerpoint/2010/main" val="2645054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ln w="6350">
                  <a:noFill/>
                </a:ln>
                <a:solidFill>
                  <a:srgbClr val="D16349"/>
                </a:solidFill>
                <a:latin typeface="Malgun Gothic" panose="020B0503020000020004" pitchFamily="34" charset="-127"/>
                <a:ea typeface="Malgun Gothic" panose="020B0503020000020004" pitchFamily="34" charset="-127"/>
              </a:rPr>
              <a:t>Types of Crime</a:t>
            </a:r>
            <a:endParaRPr lang="en-US" dirty="0"/>
          </a:p>
        </p:txBody>
      </p:sp>
      <p:sp>
        <p:nvSpPr>
          <p:cNvPr id="3" name="Content Placeholder 2"/>
          <p:cNvSpPr>
            <a:spLocks noGrp="1"/>
          </p:cNvSpPr>
          <p:nvPr>
            <p:ph sz="quarter" idx="1"/>
          </p:nvPr>
        </p:nvSpPr>
        <p:spPr/>
        <p:txBody>
          <a:bodyPr>
            <a:normAutofit/>
          </a:bodyPr>
          <a:lstStyle/>
          <a:p>
            <a:pPr>
              <a:spcBef>
                <a:spcPts val="672"/>
              </a:spcBef>
              <a:buClr>
                <a:srgbClr val="D16349"/>
              </a:buClr>
              <a:buFont typeface="Wingdings" panose="05000000000000000000" pitchFamily="2" charset="2"/>
              <a:buChar char="v"/>
            </a:pPr>
            <a:endParaRPr lang="en-US" altLang="en-US" sz="2400" b="1" dirty="0" smtClean="0">
              <a:latin typeface="Book Antiqua" panose="02040602050305030304" pitchFamily="18" charset="0"/>
            </a:endParaRPr>
          </a:p>
          <a:p>
            <a:pPr>
              <a:spcBef>
                <a:spcPts val="672"/>
              </a:spcBef>
              <a:buClr>
                <a:srgbClr val="D16349"/>
              </a:buClr>
              <a:buFont typeface="Wingdings" panose="05000000000000000000" pitchFamily="2" charset="2"/>
              <a:buChar char="v"/>
            </a:pPr>
            <a:r>
              <a:rPr lang="en-US" altLang="en-US" sz="2400" b="1" dirty="0" smtClean="0">
                <a:latin typeface="Book Antiqua" panose="02040602050305030304" pitchFamily="18" charset="0"/>
              </a:rPr>
              <a:t>Crimes </a:t>
            </a:r>
            <a:r>
              <a:rPr lang="en-US" altLang="en-US" sz="2400" b="1" dirty="0">
                <a:latin typeface="Book Antiqua" panose="02040602050305030304" pitchFamily="18" charset="0"/>
              </a:rPr>
              <a:t>Against </a:t>
            </a:r>
            <a:r>
              <a:rPr lang="en-US" altLang="en-US" sz="2400" b="1" dirty="0" smtClean="0">
                <a:latin typeface="Book Antiqua" panose="02040602050305030304" pitchFamily="18" charset="0"/>
              </a:rPr>
              <a:t>Persons </a:t>
            </a:r>
            <a:r>
              <a:rPr lang="en-US" altLang="en-US" sz="2400" dirty="0" smtClean="0">
                <a:latin typeface="Book Antiqua" panose="02040602050305030304" pitchFamily="18" charset="0"/>
              </a:rPr>
              <a:t>– </a:t>
            </a:r>
            <a:r>
              <a:rPr lang="en-US" altLang="en-US" sz="2000" dirty="0">
                <a:latin typeface="Book Antiqua" panose="02040602050305030304" pitchFamily="18" charset="0"/>
              </a:rPr>
              <a:t>One Offense counted for each victim (e.g. Murder, </a:t>
            </a:r>
            <a:r>
              <a:rPr lang="en-US" altLang="en-US" sz="2000" dirty="0" smtClean="0">
                <a:latin typeface="Book Antiqua" panose="02040602050305030304" pitchFamily="18" charset="0"/>
              </a:rPr>
              <a:t>Rape, Aggravated Assault)</a:t>
            </a:r>
          </a:p>
          <a:p>
            <a:pPr>
              <a:spcBef>
                <a:spcPts val="672"/>
              </a:spcBef>
              <a:buClr>
                <a:srgbClr val="D16349"/>
              </a:buClr>
              <a:buFont typeface="Wingdings" panose="05000000000000000000" pitchFamily="2" charset="2"/>
              <a:buChar char="v"/>
            </a:pPr>
            <a:endParaRPr lang="en-US" altLang="en-US" sz="1000" dirty="0">
              <a:latin typeface="Book Antiqua" panose="02040602050305030304" pitchFamily="18" charset="0"/>
            </a:endParaRPr>
          </a:p>
          <a:p>
            <a:pPr>
              <a:spcBef>
                <a:spcPts val="672"/>
              </a:spcBef>
              <a:buClr>
                <a:srgbClr val="D16349"/>
              </a:buClr>
              <a:buFont typeface="Wingdings" panose="05000000000000000000" pitchFamily="2" charset="2"/>
              <a:buChar char="v"/>
            </a:pPr>
            <a:r>
              <a:rPr lang="en-US" altLang="en-US" sz="2400" b="1" dirty="0" smtClean="0">
                <a:latin typeface="Book Antiqua" panose="02040602050305030304" pitchFamily="18" charset="0"/>
              </a:rPr>
              <a:t>Crimes Against Property </a:t>
            </a:r>
            <a:r>
              <a:rPr lang="en-US" altLang="en-US" sz="2400" dirty="0" smtClean="0">
                <a:latin typeface="Book Antiqua" panose="02040602050305030304" pitchFamily="18" charset="0"/>
              </a:rPr>
              <a:t>– </a:t>
            </a:r>
            <a:r>
              <a:rPr lang="en-US" altLang="en-US" sz="2000" dirty="0" smtClean="0">
                <a:latin typeface="Book Antiqua" panose="02040602050305030304" pitchFamily="18" charset="0"/>
              </a:rPr>
              <a:t>One Offense counted for each distinct operation or attempt (e.g. Robbery, Burglary, </a:t>
            </a:r>
            <a:r>
              <a:rPr lang="en-US" altLang="en-US" sz="2000" dirty="0" smtClean="0">
                <a:latin typeface="Book Antiqua" panose="02040602050305030304" pitchFamily="18" charset="0"/>
              </a:rPr>
              <a:t>Larceny-Theft, Arson)*</a:t>
            </a:r>
            <a:endParaRPr lang="en-US" altLang="en-US" sz="2000" dirty="0" smtClean="0">
              <a:latin typeface="Book Antiqua" panose="02040602050305030304" pitchFamily="18" charset="0"/>
            </a:endParaRPr>
          </a:p>
          <a:p>
            <a:pPr marL="0" indent="0">
              <a:spcBef>
                <a:spcPts val="672"/>
              </a:spcBef>
              <a:buClr>
                <a:srgbClr val="D16349"/>
              </a:buClr>
              <a:buNone/>
            </a:pPr>
            <a:endParaRPr lang="en-US" altLang="en-US" sz="1000" dirty="0" smtClean="0">
              <a:latin typeface="Book Antiqua" panose="02040602050305030304" pitchFamily="18" charset="0"/>
            </a:endParaRPr>
          </a:p>
          <a:p>
            <a:pPr marL="274320" lvl="1" indent="-91440">
              <a:spcBef>
                <a:spcPts val="672"/>
              </a:spcBef>
              <a:buClr>
                <a:srgbClr val="D16349"/>
              </a:buClr>
              <a:buSzPct val="85000"/>
              <a:buNone/>
            </a:pPr>
            <a:r>
              <a:rPr lang="en-US" altLang="en-US" sz="2000" b="1" dirty="0" smtClean="0">
                <a:solidFill>
                  <a:schemeClr val="tx1"/>
                </a:solidFill>
                <a:latin typeface="Book Antiqua" panose="02040602050305030304" pitchFamily="18" charset="0"/>
              </a:rPr>
              <a:t>*For Motor </a:t>
            </a:r>
            <a:r>
              <a:rPr lang="en-US" altLang="en-US" sz="2000" b="1" dirty="0">
                <a:solidFill>
                  <a:schemeClr val="tx1"/>
                </a:solidFill>
                <a:latin typeface="Book Antiqua" panose="02040602050305030304" pitchFamily="18" charset="0"/>
              </a:rPr>
              <a:t>Vehicle Theft </a:t>
            </a:r>
            <a:r>
              <a:rPr lang="en-US" altLang="en-US" sz="2000" b="1" dirty="0">
                <a:solidFill>
                  <a:schemeClr val="tx1"/>
                </a:solidFill>
                <a:latin typeface="Book Antiqua" panose="02040602050305030304" pitchFamily="18" charset="0"/>
              </a:rPr>
              <a:t>o</a:t>
            </a:r>
            <a:r>
              <a:rPr lang="en-US" altLang="en-US" sz="2000" b="1" dirty="0" smtClean="0">
                <a:solidFill>
                  <a:schemeClr val="tx1"/>
                </a:solidFill>
                <a:latin typeface="Book Antiqua" panose="02040602050305030304" pitchFamily="18" charset="0"/>
              </a:rPr>
              <a:t>ne </a:t>
            </a:r>
            <a:r>
              <a:rPr lang="en-US" altLang="en-US" sz="2000" b="1" dirty="0">
                <a:solidFill>
                  <a:schemeClr val="tx1"/>
                </a:solidFill>
                <a:latin typeface="Book Antiqua" panose="02040602050305030304" pitchFamily="18" charset="0"/>
              </a:rPr>
              <a:t>offense </a:t>
            </a:r>
            <a:r>
              <a:rPr lang="en-US" altLang="en-US" sz="2000" b="1" dirty="0" smtClean="0">
                <a:solidFill>
                  <a:schemeClr val="tx1"/>
                </a:solidFill>
                <a:latin typeface="Book Antiqua" panose="02040602050305030304" pitchFamily="18" charset="0"/>
              </a:rPr>
              <a:t>is counted per stolen vehicle or for each attempt </a:t>
            </a:r>
            <a:r>
              <a:rPr lang="en-US" altLang="en-US" sz="2000" b="1" dirty="0" smtClean="0">
                <a:solidFill>
                  <a:schemeClr val="tx1"/>
                </a:solidFill>
                <a:latin typeface="Book Antiqua" panose="02040602050305030304" pitchFamily="18" charset="0"/>
              </a:rPr>
              <a:t>to steal a motor vehicle</a:t>
            </a:r>
            <a:endParaRPr lang="en-US" altLang="en-US" sz="2000" b="1" dirty="0">
              <a:solidFill>
                <a:schemeClr val="tx1"/>
              </a:solidFill>
              <a:latin typeface="Book Antiqua" panose="02040602050305030304" pitchFamily="18" charset="0"/>
            </a:endParaRPr>
          </a:p>
        </p:txBody>
      </p:sp>
    </p:spTree>
    <p:extLst>
      <p:ext uri="{BB962C8B-B14F-4D97-AF65-F5344CB8AC3E}">
        <p14:creationId xmlns:p14="http://schemas.microsoft.com/office/powerpoint/2010/main" val="1338887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838200"/>
          </a:xfrm>
        </p:spPr>
        <p:txBody>
          <a:bodyPr>
            <a:noAutofit/>
          </a:bodyPr>
          <a:lstStyle/>
          <a:p>
            <a:r>
              <a:rPr lang="en-US" sz="4400" b="1" dirty="0" smtClean="0">
                <a:ln w="6350">
                  <a:noFill/>
                </a:ln>
                <a:solidFill>
                  <a:srgbClr val="D16349"/>
                </a:solidFill>
                <a:latin typeface="Malgun Gothic" panose="020B0503020000020004" pitchFamily="34" charset="-127"/>
                <a:ea typeface="Malgun Gothic" panose="020B0503020000020004" pitchFamily="34" charset="-127"/>
              </a:rPr>
              <a:t>The Hierarchy </a:t>
            </a:r>
            <a:r>
              <a:rPr lang="en-US" sz="4400" b="1" dirty="0" smtClean="0">
                <a:ln w="6350">
                  <a:noFill/>
                </a:ln>
                <a:solidFill>
                  <a:srgbClr val="D16349"/>
                </a:solidFill>
                <a:latin typeface="Malgun Gothic" panose="020B0503020000020004" pitchFamily="34" charset="-127"/>
                <a:ea typeface="Malgun Gothic" panose="020B0503020000020004" pitchFamily="34" charset="-127"/>
              </a:rPr>
              <a:t>Rule</a:t>
            </a:r>
            <a:endParaRPr lang="en-US" sz="4400" dirty="0"/>
          </a:p>
        </p:txBody>
      </p:sp>
      <p:sp>
        <p:nvSpPr>
          <p:cNvPr id="3" name="Content Placeholder 2"/>
          <p:cNvSpPr>
            <a:spLocks noGrp="1"/>
          </p:cNvSpPr>
          <p:nvPr>
            <p:ph sz="quarter" idx="1"/>
          </p:nvPr>
        </p:nvSpPr>
        <p:spPr>
          <a:xfrm>
            <a:off x="228600" y="1524000"/>
            <a:ext cx="8503920" cy="4572000"/>
          </a:xfrm>
        </p:spPr>
        <p:txBody>
          <a:bodyPr>
            <a:normAutofit/>
          </a:bodyPr>
          <a:lstStyle/>
          <a:p>
            <a:pPr>
              <a:spcBef>
                <a:spcPts val="672"/>
              </a:spcBef>
              <a:buFont typeface="Wingdings" panose="05000000000000000000" pitchFamily="2" charset="2"/>
              <a:buChar char="v"/>
            </a:pPr>
            <a:endParaRPr lang="en-US" altLang="en-US" sz="2400" dirty="0" smtClean="0">
              <a:latin typeface="Book Antiqua" panose="02040602050305030304" pitchFamily="18" charset="0"/>
              <a:ea typeface="Malgun Gothic" panose="020B0503020000020004" pitchFamily="34" charset="-127"/>
            </a:endParaRPr>
          </a:p>
          <a:p>
            <a:pPr>
              <a:spcBef>
                <a:spcPts val="672"/>
              </a:spcBef>
              <a:buFont typeface="Wingdings" panose="05000000000000000000" pitchFamily="2" charset="2"/>
              <a:buChar char="v"/>
            </a:pPr>
            <a:r>
              <a:rPr lang="en-US" altLang="en-US" sz="2400" dirty="0" smtClean="0">
                <a:latin typeface="Book Antiqua" panose="02040602050305030304" pitchFamily="18" charset="0"/>
                <a:ea typeface="Malgun Gothic" panose="020B0503020000020004" pitchFamily="34" charset="-127"/>
              </a:rPr>
              <a:t>When </a:t>
            </a:r>
            <a:r>
              <a:rPr lang="en-US" altLang="en-US" sz="2400" dirty="0">
                <a:latin typeface="Book Antiqua" panose="02040602050305030304" pitchFamily="18" charset="0"/>
                <a:ea typeface="Malgun Gothic" panose="020B0503020000020004" pitchFamily="34" charset="-127"/>
              </a:rPr>
              <a:t>a crime incident involves more than one offense, </a:t>
            </a:r>
            <a:r>
              <a:rPr lang="en-US" altLang="en-US" sz="2400" dirty="0" smtClean="0">
                <a:latin typeface="Book Antiqua" panose="02040602050305030304" pitchFamily="18" charset="0"/>
                <a:ea typeface="Malgun Gothic" panose="020B0503020000020004" pitchFamily="34" charset="-127"/>
              </a:rPr>
              <a:t>only the highest ranking offense is counted</a:t>
            </a:r>
          </a:p>
          <a:p>
            <a:pPr marL="0" indent="0">
              <a:spcBef>
                <a:spcPts val="672"/>
              </a:spcBef>
              <a:buNone/>
            </a:pPr>
            <a:endParaRPr lang="en-US" altLang="en-US" sz="2400" dirty="0">
              <a:latin typeface="Book Antiqua" panose="02040602050305030304" pitchFamily="18" charset="0"/>
              <a:ea typeface="Malgun Gothic" panose="020B0503020000020004" pitchFamily="34" charset="-127"/>
            </a:endParaRPr>
          </a:p>
          <a:p>
            <a:pPr>
              <a:spcBef>
                <a:spcPts val="672"/>
              </a:spcBef>
              <a:buFont typeface="Wingdings" panose="05000000000000000000" pitchFamily="2" charset="2"/>
              <a:buChar char="v"/>
            </a:pPr>
            <a:r>
              <a:rPr lang="en-US" altLang="en-US" sz="2400" dirty="0" smtClean="0">
                <a:latin typeface="Book Antiqua" panose="02040602050305030304" pitchFamily="18" charset="0"/>
                <a:ea typeface="Malgun Gothic" panose="020B0503020000020004" pitchFamily="34" charset="-127"/>
              </a:rPr>
              <a:t>All other offenses in the incident are ignored for crime reporting purposes</a:t>
            </a:r>
          </a:p>
          <a:p>
            <a:pPr>
              <a:spcBef>
                <a:spcPts val="672"/>
              </a:spcBef>
              <a:buFont typeface="Wingdings" panose="05000000000000000000" pitchFamily="2" charset="2"/>
              <a:buChar char="v"/>
            </a:pPr>
            <a:endParaRPr lang="en-US" altLang="en-US" sz="2400" dirty="0">
              <a:latin typeface="Book Antiqua" panose="02040602050305030304" pitchFamily="18" charset="0"/>
              <a:ea typeface="Malgun Gothic" panose="020B0503020000020004" pitchFamily="34" charset="-127"/>
            </a:endParaRPr>
          </a:p>
          <a:p>
            <a:pPr>
              <a:spcBef>
                <a:spcPts val="672"/>
              </a:spcBef>
              <a:buFont typeface="Wingdings" panose="05000000000000000000" pitchFamily="2" charset="2"/>
              <a:buChar char="v"/>
            </a:pPr>
            <a:r>
              <a:rPr lang="en-US" altLang="en-US" sz="2400" b="1" dirty="0" smtClean="0">
                <a:latin typeface="Book Antiqua" panose="02040602050305030304" pitchFamily="18" charset="0"/>
                <a:ea typeface="Malgun Gothic" panose="020B0503020000020004" pitchFamily="34" charset="-127"/>
              </a:rPr>
              <a:t>Hierarchy Rule Exceptions</a:t>
            </a:r>
            <a:r>
              <a:rPr lang="en-US" altLang="en-US" sz="2400" dirty="0" smtClean="0">
                <a:latin typeface="Book Antiqua" panose="02040602050305030304" pitchFamily="18" charset="0"/>
                <a:ea typeface="Malgun Gothic" panose="020B0503020000020004" pitchFamily="34" charset="-127"/>
              </a:rPr>
              <a:t>: </a:t>
            </a:r>
            <a:r>
              <a:rPr lang="en-US" altLang="en-US" sz="2200" dirty="0" smtClean="0">
                <a:latin typeface="Book Antiqua" panose="02040602050305030304" pitchFamily="18" charset="0"/>
                <a:ea typeface="Malgun Gothic" panose="020B0503020000020004" pitchFamily="34" charset="-127"/>
              </a:rPr>
              <a:t>Motor Vehicle Theft and Arson</a:t>
            </a:r>
          </a:p>
        </p:txBody>
      </p:sp>
    </p:spTree>
    <p:extLst>
      <p:ext uri="{BB962C8B-B14F-4D97-AF65-F5344CB8AC3E}">
        <p14:creationId xmlns:p14="http://schemas.microsoft.com/office/powerpoint/2010/main" val="3260622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838200"/>
          </a:xfrm>
        </p:spPr>
        <p:txBody>
          <a:bodyPr>
            <a:noAutofit/>
          </a:bodyPr>
          <a:lstStyle/>
          <a:p>
            <a:r>
              <a:rPr lang="en-US" sz="30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Criminal Homicide </a:t>
            </a:r>
            <a:br>
              <a:rPr lang="en-US" sz="30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br>
            <a:r>
              <a:rPr lang="en-US" sz="30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Murder &amp; Non-Negligent Manslaughter</a:t>
            </a:r>
            <a:endParaRPr lang="en-US" sz="3000" b="1"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a:xfrm>
            <a:off x="304800" y="1524000"/>
            <a:ext cx="8503920" cy="4572000"/>
          </a:xfrm>
        </p:spPr>
        <p:txBody>
          <a:bodyPr>
            <a:normAutofit lnSpcReduction="10000"/>
          </a:bodyPr>
          <a:lstStyle/>
          <a:p>
            <a:pPr lvl="0" indent="0">
              <a:buClr>
                <a:prstClr val="black">
                  <a:shade val="95000"/>
                </a:prstClr>
              </a:buClr>
              <a:buSzPct val="65000"/>
              <a:buNone/>
              <a:defRPr/>
            </a:pPr>
            <a:endParaRPr lang="en-US" sz="2400" b="1" dirty="0" smtClean="0">
              <a:solidFill>
                <a:prstClr val="black"/>
              </a:solidFill>
              <a:latin typeface="Book Antiqua"/>
            </a:endParaRPr>
          </a:p>
          <a:p>
            <a:pPr lvl="0" indent="0">
              <a:buClr>
                <a:prstClr val="black">
                  <a:shade val="95000"/>
                </a:prstClr>
              </a:buClr>
              <a:buSzPct val="65000"/>
              <a:buNone/>
              <a:defRPr/>
            </a:pPr>
            <a:r>
              <a:rPr lang="en-US" sz="2600" b="1" dirty="0" smtClean="0">
                <a:solidFill>
                  <a:prstClr val="black"/>
                </a:solidFill>
                <a:latin typeface="Book Antiqua"/>
              </a:rPr>
              <a:t>Definition</a:t>
            </a:r>
            <a:r>
              <a:rPr lang="en-US" sz="2600" b="1" dirty="0">
                <a:solidFill>
                  <a:prstClr val="black"/>
                </a:solidFill>
                <a:latin typeface="Book Antiqua"/>
              </a:rPr>
              <a:t>: </a:t>
            </a:r>
            <a:r>
              <a:rPr lang="en-US" sz="2400" dirty="0">
                <a:solidFill>
                  <a:prstClr val="black"/>
                </a:solidFill>
                <a:latin typeface="Book Antiqua"/>
              </a:rPr>
              <a:t>The willful (non-negligent) killing </a:t>
            </a:r>
            <a:r>
              <a:rPr lang="en-US" sz="2400" dirty="0" smtClean="0">
                <a:solidFill>
                  <a:prstClr val="black"/>
                </a:solidFill>
                <a:latin typeface="Book Antiqua"/>
              </a:rPr>
              <a:t>of one </a:t>
            </a:r>
            <a:r>
              <a:rPr lang="en-US" sz="2400" dirty="0">
                <a:solidFill>
                  <a:prstClr val="black"/>
                </a:solidFill>
                <a:latin typeface="Book Antiqua"/>
              </a:rPr>
              <a:t>human being by </a:t>
            </a:r>
            <a:r>
              <a:rPr lang="en-US" sz="2400" dirty="0" smtClean="0">
                <a:solidFill>
                  <a:prstClr val="black"/>
                </a:solidFill>
                <a:latin typeface="Book Antiqua"/>
              </a:rPr>
              <a:t>another.</a:t>
            </a:r>
            <a:endParaRPr lang="en-US" sz="2400" dirty="0">
              <a:solidFill>
                <a:prstClr val="black"/>
              </a:solidFill>
              <a:latin typeface="Book Antiqua"/>
            </a:endParaRPr>
          </a:p>
          <a:p>
            <a:pPr lvl="0" indent="0">
              <a:buClr>
                <a:prstClr val="black">
                  <a:shade val="95000"/>
                </a:prstClr>
              </a:buClr>
              <a:buSzPct val="65000"/>
              <a:buNone/>
              <a:defRPr/>
            </a:pPr>
            <a:endParaRPr lang="en-US" sz="2400" b="1" dirty="0">
              <a:solidFill>
                <a:prstClr val="black"/>
              </a:solidFill>
              <a:latin typeface="Book Antiqua"/>
            </a:endParaRPr>
          </a:p>
          <a:p>
            <a:pPr marL="548640" lvl="0">
              <a:buFont typeface="Wingdings" panose="05000000000000000000" pitchFamily="2" charset="2"/>
              <a:buChar char="v"/>
              <a:defRPr/>
            </a:pPr>
            <a:r>
              <a:rPr lang="en-US" sz="2000" dirty="0" smtClean="0">
                <a:solidFill>
                  <a:prstClr val="black"/>
                </a:solidFill>
                <a:latin typeface="Book Antiqua"/>
              </a:rPr>
              <a:t>Deaths </a:t>
            </a:r>
            <a:r>
              <a:rPr lang="en-US" sz="2000" dirty="0">
                <a:solidFill>
                  <a:prstClr val="black"/>
                </a:solidFill>
                <a:latin typeface="Book Antiqua"/>
              </a:rPr>
              <a:t>caused by injuries sustained in </a:t>
            </a:r>
            <a:r>
              <a:rPr lang="en-US" sz="2000" dirty="0" smtClean="0">
                <a:solidFill>
                  <a:prstClr val="black"/>
                </a:solidFill>
                <a:latin typeface="Book Antiqua"/>
              </a:rPr>
              <a:t>a fight</a:t>
            </a:r>
            <a:r>
              <a:rPr lang="en-US" sz="2000" dirty="0">
                <a:solidFill>
                  <a:prstClr val="black"/>
                </a:solidFill>
                <a:latin typeface="Book Antiqua"/>
              </a:rPr>
              <a:t>, argument, assault or commission </a:t>
            </a:r>
            <a:r>
              <a:rPr lang="en-US" sz="2000" dirty="0" smtClean="0">
                <a:solidFill>
                  <a:prstClr val="black"/>
                </a:solidFill>
                <a:latin typeface="Book Antiqua"/>
              </a:rPr>
              <a:t>of a crime (except DWI</a:t>
            </a:r>
            <a:r>
              <a:rPr lang="en-US" sz="2000" dirty="0">
                <a:solidFill>
                  <a:prstClr val="black"/>
                </a:solidFill>
                <a:latin typeface="Book Antiqua"/>
              </a:rPr>
              <a:t>) = </a:t>
            </a:r>
            <a:r>
              <a:rPr lang="en-US" sz="2000" u="sng" dirty="0">
                <a:solidFill>
                  <a:prstClr val="black"/>
                </a:solidFill>
                <a:latin typeface="Book Antiqua"/>
              </a:rPr>
              <a:t>Murder</a:t>
            </a:r>
          </a:p>
          <a:p>
            <a:pPr lvl="0" indent="0">
              <a:buClr>
                <a:prstClr val="black">
                  <a:shade val="95000"/>
                </a:prstClr>
              </a:buClr>
              <a:buSzPct val="65000"/>
              <a:buNone/>
              <a:defRPr/>
            </a:pPr>
            <a:endParaRPr lang="en-US" sz="1400" b="1" dirty="0">
              <a:solidFill>
                <a:prstClr val="black"/>
              </a:solidFill>
              <a:latin typeface="Book Antiqua"/>
            </a:endParaRPr>
          </a:p>
          <a:p>
            <a:pPr lvl="0" indent="0">
              <a:buClr>
                <a:prstClr val="black">
                  <a:shade val="95000"/>
                </a:prstClr>
              </a:buClr>
              <a:buSzPct val="65000"/>
              <a:buNone/>
              <a:defRPr/>
            </a:pPr>
            <a:r>
              <a:rPr lang="en-US" sz="2200" b="1" dirty="0">
                <a:solidFill>
                  <a:prstClr val="black"/>
                </a:solidFill>
                <a:latin typeface="Book Antiqua"/>
              </a:rPr>
              <a:t>Example:</a:t>
            </a:r>
            <a:r>
              <a:rPr lang="en-US" sz="2400" b="1" dirty="0">
                <a:solidFill>
                  <a:prstClr val="black"/>
                </a:solidFill>
                <a:latin typeface="Book Antiqua"/>
              </a:rPr>
              <a:t> </a:t>
            </a:r>
            <a:r>
              <a:rPr lang="en-US" sz="2000" dirty="0">
                <a:solidFill>
                  <a:prstClr val="black"/>
                </a:solidFill>
                <a:latin typeface="Book Antiqua"/>
              </a:rPr>
              <a:t>PL 125.25 sub 2 - Murder: </a:t>
            </a:r>
            <a:r>
              <a:rPr lang="en-US" sz="2000" dirty="0" smtClean="0">
                <a:solidFill>
                  <a:prstClr val="black"/>
                </a:solidFill>
                <a:latin typeface="Book Antiqua"/>
              </a:rPr>
              <a:t>Depraved Indifference</a:t>
            </a:r>
            <a:endParaRPr lang="en-US" sz="2000" dirty="0">
              <a:solidFill>
                <a:prstClr val="black"/>
              </a:solidFill>
              <a:latin typeface="Book Antiqua"/>
            </a:endParaRPr>
          </a:p>
          <a:p>
            <a:pPr lvl="0" indent="0">
              <a:buClr>
                <a:prstClr val="black">
                  <a:shade val="95000"/>
                </a:prstClr>
              </a:buClr>
              <a:buSzPct val="65000"/>
              <a:buNone/>
              <a:defRPr/>
            </a:pPr>
            <a:endParaRPr lang="en-US" sz="2400" dirty="0">
              <a:solidFill>
                <a:prstClr val="black"/>
              </a:solidFill>
              <a:latin typeface="Book Antiqua"/>
            </a:endParaRPr>
          </a:p>
          <a:p>
            <a:pPr marL="548640" lvl="0" indent="0">
              <a:buClr>
                <a:prstClr val="black">
                  <a:shade val="95000"/>
                </a:prstClr>
              </a:buClr>
              <a:buSzPct val="65000"/>
              <a:buNone/>
              <a:defRPr/>
            </a:pPr>
            <a:r>
              <a:rPr lang="en-US" sz="2600" b="1" u="sng" dirty="0" smtClean="0">
                <a:solidFill>
                  <a:prstClr val="black"/>
                </a:solidFill>
                <a:latin typeface="Book Antiqua"/>
              </a:rPr>
              <a:t>Do </a:t>
            </a:r>
            <a:r>
              <a:rPr lang="en-US" sz="2600" b="1" u="sng" dirty="0" smtClean="0">
                <a:solidFill>
                  <a:prstClr val="black"/>
                </a:solidFill>
                <a:latin typeface="Book Antiqua"/>
              </a:rPr>
              <a:t>NOT include suicides, fetal deaths, traffic fatalities, accidental deaths, assaults to murder, and attempts to murder</a:t>
            </a:r>
            <a:endParaRPr lang="en-US" sz="2600" b="1" u="sng" dirty="0">
              <a:solidFill>
                <a:prstClr val="black"/>
              </a:solidFill>
              <a:latin typeface="Book Antiqua"/>
            </a:endParaRPr>
          </a:p>
          <a:p>
            <a:pPr marL="548640" lvl="0" indent="-411480" algn="ctr">
              <a:buClr>
                <a:prstClr val="black">
                  <a:shade val="95000"/>
                </a:prstClr>
              </a:buClr>
              <a:buSzPct val="65000"/>
              <a:buNone/>
              <a:defRPr/>
            </a:pPr>
            <a:endParaRPr lang="en-US" sz="2800" u="sng" dirty="0">
              <a:solidFill>
                <a:prstClr val="black"/>
              </a:solidFill>
              <a:latin typeface="Book Antiqua"/>
            </a:endParaRPr>
          </a:p>
          <a:p>
            <a:endParaRPr lang="en-US" dirty="0"/>
          </a:p>
        </p:txBody>
      </p:sp>
    </p:spTree>
    <p:extLst>
      <p:ext uri="{BB962C8B-B14F-4D97-AF65-F5344CB8AC3E}">
        <p14:creationId xmlns:p14="http://schemas.microsoft.com/office/powerpoint/2010/main" val="1733010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838200"/>
          </a:xfrm>
        </p:spPr>
        <p:txBody>
          <a:bodyPr>
            <a:noAutofit/>
          </a:bodyPr>
          <a:lstStyle/>
          <a:p>
            <a:r>
              <a:rPr lang="en-US" sz="32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Criminal Homicide</a:t>
            </a:r>
            <a:br>
              <a:rPr lang="en-US" sz="3200" b="1" dirty="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br>
            <a:r>
              <a:rPr lang="en-US" sz="32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Negligent Manslaughter</a:t>
            </a:r>
            <a:endParaRPr lang="en-US" sz="3200"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p:txBody>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 </a:t>
            </a:r>
            <a:r>
              <a:rPr lang="en-US" altLang="en-US" sz="2400" dirty="0">
                <a:solidFill>
                  <a:prstClr val="black"/>
                </a:solidFill>
                <a:latin typeface="Book Antiqua"/>
              </a:rPr>
              <a:t>The killing of a person </a:t>
            </a:r>
            <a:r>
              <a:rPr lang="en-US" altLang="en-US" sz="2400" dirty="0" smtClean="0">
                <a:solidFill>
                  <a:prstClr val="black"/>
                </a:solidFill>
                <a:latin typeface="Book Antiqua"/>
              </a:rPr>
              <a:t>through</a:t>
            </a:r>
            <a:r>
              <a:rPr lang="en-US" altLang="en-US" sz="2400" dirty="0">
                <a:solidFill>
                  <a:prstClr val="black"/>
                </a:solidFill>
                <a:latin typeface="Book Antiqua"/>
              </a:rPr>
              <a:t> </a:t>
            </a:r>
            <a:r>
              <a:rPr lang="en-US" altLang="en-US" sz="2400" dirty="0" smtClean="0">
                <a:solidFill>
                  <a:prstClr val="black"/>
                </a:solidFill>
                <a:latin typeface="Book Antiqua"/>
              </a:rPr>
              <a:t>gross negligence</a:t>
            </a:r>
            <a:r>
              <a:rPr lang="en-US" altLang="en-US" sz="2400" dirty="0">
                <a:solidFill>
                  <a:prstClr val="black"/>
                </a:solidFill>
                <a:latin typeface="Book Antiqua"/>
              </a:rPr>
              <a:t>.</a:t>
            </a:r>
          </a:p>
          <a:p>
            <a:pPr lvl="0" indent="0" fontAlgn="base">
              <a:spcAft>
                <a:spcPct val="0"/>
              </a:spcAft>
              <a:buClr>
                <a:srgbClr val="000000"/>
              </a:buClr>
              <a:buSzPct val="65000"/>
              <a:buNone/>
            </a:pPr>
            <a:endParaRPr lang="en-US" altLang="en-US" sz="2800" dirty="0">
              <a:solidFill>
                <a:prstClr val="black"/>
              </a:solidFill>
              <a:latin typeface="Book Antiqua"/>
            </a:endParaRPr>
          </a:p>
          <a:p>
            <a:pPr lvl="0" indent="0" fontAlgn="base">
              <a:spcAft>
                <a:spcPct val="0"/>
              </a:spcAft>
              <a:buClr>
                <a:srgbClr val="000000"/>
              </a:buClr>
              <a:buSzPct val="65000"/>
              <a:buNone/>
            </a:pPr>
            <a:r>
              <a:rPr lang="en-US" altLang="en-US" sz="2400" b="1" dirty="0">
                <a:solidFill>
                  <a:prstClr val="black"/>
                </a:solidFill>
                <a:latin typeface="Book Antiqua"/>
              </a:rPr>
              <a:t>Example: </a:t>
            </a:r>
            <a:r>
              <a:rPr lang="en-US" altLang="en-US" sz="2400" dirty="0">
                <a:solidFill>
                  <a:prstClr val="black"/>
                </a:solidFill>
                <a:latin typeface="Book Antiqua"/>
              </a:rPr>
              <a:t>PL 125.11- Aggravated </a:t>
            </a:r>
            <a:r>
              <a:rPr lang="en-US" altLang="en-US" sz="2400" dirty="0" smtClean="0">
                <a:solidFill>
                  <a:prstClr val="black"/>
                </a:solidFill>
                <a:latin typeface="Book Antiqua"/>
              </a:rPr>
              <a:t>Criminally Negligent Homicide</a:t>
            </a:r>
          </a:p>
          <a:p>
            <a:pPr lvl="0" indent="0" fontAlgn="base">
              <a:spcAft>
                <a:spcPct val="0"/>
              </a:spcAft>
              <a:buClr>
                <a:srgbClr val="000000"/>
              </a:buClr>
              <a:buSzPct val="65000"/>
              <a:buNone/>
            </a:pPr>
            <a:endParaRPr lang="en-US" altLang="en-US" sz="2400" dirty="0" smtClean="0">
              <a:solidFill>
                <a:prstClr val="black"/>
              </a:solidFill>
              <a:latin typeface="Book Antiqua"/>
            </a:endParaRPr>
          </a:p>
          <a:p>
            <a:pPr marL="0" lvl="0" indent="0" algn="ctr" fontAlgn="base">
              <a:spcAft>
                <a:spcPct val="0"/>
              </a:spcAft>
              <a:buClr>
                <a:srgbClr val="000000"/>
              </a:buClr>
              <a:buSzPct val="65000"/>
              <a:buNone/>
            </a:pPr>
            <a:r>
              <a:rPr lang="en-US" altLang="en-US" sz="2600" b="1" u="sng" dirty="0" smtClean="0">
                <a:solidFill>
                  <a:srgbClr val="000000"/>
                </a:solidFill>
                <a:latin typeface="Book Antiqua" pitchFamily="18" charset="0"/>
              </a:rPr>
              <a:t>NOT included </a:t>
            </a:r>
            <a:r>
              <a:rPr lang="en-US" altLang="en-US" sz="2600" b="1" u="sng" dirty="0">
                <a:solidFill>
                  <a:srgbClr val="000000"/>
                </a:solidFill>
                <a:latin typeface="Book Antiqua" pitchFamily="18" charset="0"/>
              </a:rPr>
              <a:t>in </a:t>
            </a:r>
            <a:r>
              <a:rPr lang="en-US" altLang="en-US" sz="2600" b="1" u="sng" dirty="0" smtClean="0">
                <a:solidFill>
                  <a:srgbClr val="000000"/>
                </a:solidFill>
                <a:latin typeface="Book Antiqua" pitchFamily="18" charset="0"/>
              </a:rPr>
              <a:t>Index </a:t>
            </a:r>
            <a:r>
              <a:rPr lang="en-US" altLang="en-US" sz="2600" b="1" u="sng" dirty="0">
                <a:solidFill>
                  <a:srgbClr val="000000"/>
                </a:solidFill>
                <a:latin typeface="Book Antiqua" pitchFamily="18" charset="0"/>
              </a:rPr>
              <a:t>Crime </a:t>
            </a:r>
            <a:r>
              <a:rPr lang="en-US" altLang="en-US" sz="2600" b="1" u="sng" dirty="0" smtClean="0">
                <a:solidFill>
                  <a:srgbClr val="000000"/>
                </a:solidFill>
                <a:latin typeface="Book Antiqua" pitchFamily="18" charset="0"/>
              </a:rPr>
              <a:t>counts published by NYS and the Federal UCR Program</a:t>
            </a:r>
            <a:endParaRPr lang="en-US" altLang="en-US" sz="2600" b="1" u="sng" dirty="0">
              <a:solidFill>
                <a:srgbClr val="000000"/>
              </a:solidFill>
              <a:latin typeface="Book Antiqua" pitchFamily="18" charset="0"/>
            </a:endParaRPr>
          </a:p>
          <a:p>
            <a:pPr lvl="0" indent="0" algn="ctr" fontAlgn="base">
              <a:spcAft>
                <a:spcPct val="0"/>
              </a:spcAft>
              <a:buClr>
                <a:srgbClr val="000000"/>
              </a:buClr>
              <a:buSzPct val="65000"/>
              <a:buNone/>
            </a:pPr>
            <a:endParaRPr lang="en-US" altLang="en-US" sz="2400" dirty="0">
              <a:solidFill>
                <a:prstClr val="black"/>
              </a:solidFill>
              <a:latin typeface="Book Antiqua"/>
            </a:endParaRPr>
          </a:p>
        </p:txBody>
      </p:sp>
    </p:spTree>
    <p:extLst>
      <p:ext uri="{BB962C8B-B14F-4D97-AF65-F5344CB8AC3E}">
        <p14:creationId xmlns:p14="http://schemas.microsoft.com/office/powerpoint/2010/main" val="490779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Rape – Expanded Definition</a:t>
            </a:r>
            <a:endParaRPr lang="en-US" b="1" dirty="0">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endParaRPr>
          </a:p>
        </p:txBody>
      </p:sp>
      <p:sp>
        <p:nvSpPr>
          <p:cNvPr id="3" name="Content Placeholder 2"/>
          <p:cNvSpPr>
            <a:spLocks noGrp="1"/>
          </p:cNvSpPr>
          <p:nvPr>
            <p:ph sz="quarter" idx="1"/>
          </p:nvPr>
        </p:nvSpPr>
        <p:spPr>
          <a:xfrm>
            <a:off x="304800" y="1524000"/>
            <a:ext cx="8503920" cy="4572000"/>
          </a:xfrm>
        </p:spPr>
        <p:txBody>
          <a:bodyPr>
            <a:normAutofit/>
          </a:bodyPr>
          <a:lstStyle/>
          <a:p>
            <a:pPr lvl="0" indent="0" fontAlgn="base">
              <a:spcAft>
                <a:spcPct val="0"/>
              </a:spcAft>
              <a:buClr>
                <a:srgbClr val="000000"/>
              </a:buClr>
              <a:buSzPct val="65000"/>
              <a:buNone/>
            </a:pPr>
            <a:endParaRPr lang="en-US" altLang="en-US" sz="2400" b="1" dirty="0" smtClean="0">
              <a:solidFill>
                <a:prstClr val="black"/>
              </a:solidFill>
              <a:latin typeface="Book Antiqua"/>
            </a:endParaRPr>
          </a:p>
          <a:p>
            <a:pPr lvl="0" indent="0" fontAlgn="base">
              <a:spcAft>
                <a:spcPct val="0"/>
              </a:spcAft>
              <a:buClr>
                <a:srgbClr val="000000"/>
              </a:buClr>
              <a:buSzPct val="65000"/>
              <a:buNone/>
            </a:pPr>
            <a:r>
              <a:rPr lang="en-US" altLang="en-US" sz="2600" b="1" dirty="0" smtClean="0">
                <a:solidFill>
                  <a:prstClr val="black"/>
                </a:solidFill>
                <a:latin typeface="Book Antiqua"/>
              </a:rPr>
              <a:t>Definition</a:t>
            </a:r>
            <a:r>
              <a:rPr lang="en-US" altLang="en-US" sz="2600" b="1" dirty="0">
                <a:solidFill>
                  <a:prstClr val="black"/>
                </a:solidFill>
                <a:latin typeface="Book Antiqua"/>
              </a:rPr>
              <a:t>:</a:t>
            </a:r>
            <a:r>
              <a:rPr lang="en-US" altLang="en-US" sz="2800" b="1" dirty="0">
                <a:solidFill>
                  <a:prstClr val="black"/>
                </a:solidFill>
                <a:latin typeface="Book Antiqua"/>
              </a:rPr>
              <a:t> </a:t>
            </a:r>
            <a:r>
              <a:rPr lang="en-US" altLang="en-US" sz="2400" dirty="0">
                <a:solidFill>
                  <a:prstClr val="black"/>
                </a:solidFill>
                <a:latin typeface="Book Antiqua"/>
              </a:rPr>
              <a:t>Penetration, no matter how slight, </a:t>
            </a:r>
            <a:r>
              <a:rPr lang="en-US" altLang="en-US" sz="2400" dirty="0" smtClean="0">
                <a:solidFill>
                  <a:prstClr val="black"/>
                </a:solidFill>
                <a:latin typeface="Book Antiqua"/>
              </a:rPr>
              <a:t>of the </a:t>
            </a:r>
            <a:r>
              <a:rPr lang="en-US" altLang="en-US" sz="2400" dirty="0">
                <a:solidFill>
                  <a:prstClr val="black"/>
                </a:solidFill>
                <a:latin typeface="Book Antiqua"/>
              </a:rPr>
              <a:t>vagina or anus with any body </a:t>
            </a:r>
            <a:r>
              <a:rPr lang="en-US" altLang="en-US" sz="2400" dirty="0" smtClean="0">
                <a:solidFill>
                  <a:prstClr val="black"/>
                </a:solidFill>
                <a:latin typeface="Book Antiqua"/>
              </a:rPr>
              <a:t>part or object; </a:t>
            </a:r>
            <a:r>
              <a:rPr lang="en-US" altLang="en-US" sz="2400" dirty="0">
                <a:solidFill>
                  <a:prstClr val="black"/>
                </a:solidFill>
                <a:latin typeface="Book Antiqua"/>
              </a:rPr>
              <a:t>or oral penetration by a </a:t>
            </a:r>
            <a:r>
              <a:rPr lang="en-US" altLang="en-US" sz="2400" dirty="0" smtClean="0">
                <a:solidFill>
                  <a:prstClr val="black"/>
                </a:solidFill>
                <a:latin typeface="Book Antiqua"/>
              </a:rPr>
              <a:t>sex organ </a:t>
            </a:r>
            <a:r>
              <a:rPr lang="en-US" altLang="en-US" sz="2400" dirty="0">
                <a:solidFill>
                  <a:prstClr val="black"/>
                </a:solidFill>
                <a:latin typeface="Book Antiqua"/>
              </a:rPr>
              <a:t>of another person, without </a:t>
            </a:r>
            <a:r>
              <a:rPr lang="en-US" altLang="en-US" sz="2400" dirty="0" smtClean="0">
                <a:solidFill>
                  <a:prstClr val="black"/>
                </a:solidFill>
                <a:latin typeface="Book Antiqua"/>
              </a:rPr>
              <a:t>the consent </a:t>
            </a:r>
            <a:r>
              <a:rPr lang="en-US" altLang="en-US" sz="2400" dirty="0">
                <a:solidFill>
                  <a:prstClr val="black"/>
                </a:solidFill>
                <a:latin typeface="Book Antiqua"/>
              </a:rPr>
              <a:t>of the victim.</a:t>
            </a:r>
          </a:p>
          <a:p>
            <a:pPr lvl="0" indent="0" fontAlgn="base">
              <a:spcAft>
                <a:spcPct val="0"/>
              </a:spcAft>
              <a:buClr>
                <a:srgbClr val="000000"/>
              </a:buClr>
              <a:buSzPct val="65000"/>
              <a:buNone/>
            </a:pPr>
            <a:endParaRPr lang="en-US" altLang="en-US" sz="1200" dirty="0">
              <a:solidFill>
                <a:prstClr val="black"/>
              </a:solidFill>
              <a:latin typeface="Book Antiqua"/>
            </a:endParaRPr>
          </a:p>
          <a:p>
            <a:pPr marL="593725" lvl="0" fontAlgn="base">
              <a:spcAft>
                <a:spcPct val="0"/>
              </a:spcAft>
              <a:buFont typeface="Wingdings" panose="05000000000000000000" pitchFamily="2" charset="2"/>
              <a:buChar char="v"/>
            </a:pPr>
            <a:r>
              <a:rPr lang="en-US" altLang="en-US" sz="2400" dirty="0">
                <a:solidFill>
                  <a:prstClr val="black"/>
                </a:solidFill>
                <a:latin typeface="Book Antiqua"/>
              </a:rPr>
              <a:t>Incapable of giving consent due to:</a:t>
            </a:r>
          </a:p>
          <a:p>
            <a:pPr marL="82296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Mental </a:t>
            </a:r>
            <a:r>
              <a:rPr lang="en-US" altLang="en-US" sz="2000" dirty="0">
                <a:solidFill>
                  <a:prstClr val="black"/>
                </a:solidFill>
                <a:latin typeface="Book Antiqua"/>
              </a:rPr>
              <a:t>capacity (temporary or permanent)</a:t>
            </a:r>
          </a:p>
          <a:p>
            <a:pPr marL="822960" lvl="1" indent="-182880" fontAlgn="base">
              <a:spcAft>
                <a:spcPct val="0"/>
              </a:spcAft>
              <a:buClr>
                <a:prstClr val="black"/>
              </a:buClr>
              <a:buSzPct val="80000"/>
              <a:buFont typeface="Wingdings" panose="05000000000000000000" pitchFamily="2" charset="2"/>
              <a:buChar char="Ø"/>
            </a:pPr>
            <a:r>
              <a:rPr lang="en-US" altLang="en-US" sz="2000" dirty="0">
                <a:solidFill>
                  <a:prstClr val="black"/>
                </a:solidFill>
                <a:latin typeface="Book Antiqua"/>
              </a:rPr>
              <a:t>Physical capacity (temporary or </a:t>
            </a:r>
            <a:r>
              <a:rPr lang="en-US" altLang="en-US" sz="2000" dirty="0" smtClean="0">
                <a:solidFill>
                  <a:prstClr val="black"/>
                </a:solidFill>
                <a:latin typeface="Book Antiqua"/>
              </a:rPr>
              <a:t>permanent)</a:t>
            </a:r>
          </a:p>
          <a:p>
            <a:pPr marL="82296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Age</a:t>
            </a:r>
          </a:p>
          <a:p>
            <a:pPr marL="822960" lvl="1" indent="-182880" fontAlgn="base">
              <a:spcAft>
                <a:spcPct val="0"/>
              </a:spcAft>
              <a:buClr>
                <a:prstClr val="black"/>
              </a:buClr>
              <a:buSzPct val="80000"/>
              <a:buFont typeface="Wingdings" panose="05000000000000000000" pitchFamily="2" charset="2"/>
              <a:buChar char="Ø"/>
            </a:pPr>
            <a:r>
              <a:rPr lang="en-US" altLang="en-US" sz="2000" dirty="0" smtClean="0">
                <a:solidFill>
                  <a:prstClr val="black"/>
                </a:solidFill>
                <a:latin typeface="Book Antiqua"/>
              </a:rPr>
              <a:t>Includes statutory rape</a:t>
            </a:r>
            <a:endParaRPr lang="en-US" altLang="en-US" sz="1000" dirty="0">
              <a:solidFill>
                <a:prstClr val="black"/>
              </a:solidFill>
              <a:latin typeface="Book Antiqua"/>
            </a:endParaRPr>
          </a:p>
          <a:p>
            <a:pPr marL="547688" lvl="0" indent="-411163" fontAlgn="base">
              <a:spcAft>
                <a:spcPct val="0"/>
              </a:spcAft>
              <a:buClr>
                <a:srgbClr val="000000"/>
              </a:buClr>
              <a:buSzPct val="65000"/>
              <a:buNone/>
            </a:pPr>
            <a:r>
              <a:rPr lang="en-US" altLang="en-US" sz="2000" b="1" u="sng" dirty="0" smtClean="0">
                <a:solidFill>
                  <a:prstClr val="black"/>
                </a:solidFill>
                <a:latin typeface="Book Antiqua"/>
              </a:rPr>
              <a:t>Physical Resistance is NOT required to demonstrate lack of consent</a:t>
            </a:r>
            <a:endParaRPr lang="en-US" altLang="en-US" sz="2000" b="1" u="sng" dirty="0">
              <a:solidFill>
                <a:prstClr val="black"/>
              </a:solidFill>
              <a:latin typeface="Book Antiqua"/>
            </a:endParaRPr>
          </a:p>
          <a:p>
            <a:endParaRPr lang="en-US" dirty="0"/>
          </a:p>
        </p:txBody>
      </p:sp>
    </p:spTree>
    <p:extLst>
      <p:ext uri="{BB962C8B-B14F-4D97-AF65-F5344CB8AC3E}">
        <p14:creationId xmlns:p14="http://schemas.microsoft.com/office/powerpoint/2010/main" val="2821694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685800"/>
          </a:xfrm>
        </p:spPr>
        <p:txBody>
          <a:bodyPr>
            <a:noAutofit/>
          </a:bodyPr>
          <a:lstStyle/>
          <a:p>
            <a:r>
              <a:rPr lang="en-US" sz="3000" b="1" dirty="0" smtClean="0">
                <a:ln w="6350">
                  <a:noFill/>
                </a:ln>
                <a:solidFill>
                  <a:schemeClr val="accent1"/>
                </a:solidFill>
                <a:latin typeface="Malgun Gothic" panose="020B0503020000020004" pitchFamily="34" charset="-127"/>
                <a:ea typeface="Malgun Gothic" panose="020B0503020000020004" pitchFamily="34" charset="-127"/>
                <a:cs typeface="Simplified Arabic" panose="02020603050405020304" pitchFamily="18" charset="-78"/>
              </a:rPr>
              <a:t>Rape (Pre 2013) vs. Rape (2013 Expanded)</a:t>
            </a:r>
            <a:endParaRPr lang="en-US" sz="3000" dirty="0"/>
          </a:p>
        </p:txBody>
      </p:sp>
      <p:sp>
        <p:nvSpPr>
          <p:cNvPr id="3" name="Content Placeholder 2"/>
          <p:cNvSpPr>
            <a:spLocks noGrp="1"/>
          </p:cNvSpPr>
          <p:nvPr>
            <p:ph sz="quarter" idx="1"/>
          </p:nvPr>
        </p:nvSpPr>
        <p:spPr>
          <a:xfrm>
            <a:off x="304800" y="1447800"/>
            <a:ext cx="8503920" cy="4572000"/>
          </a:xfrm>
        </p:spPr>
        <p:txBody>
          <a:bodyPr/>
          <a:lstStyle/>
          <a:p>
            <a:pPr>
              <a:buFont typeface="Wingdings" panose="05000000000000000000" pitchFamily="2" charset="2"/>
              <a:buChar char="v"/>
            </a:pPr>
            <a:endParaRPr lang="en-US" sz="2400" b="1" dirty="0" smtClean="0">
              <a:latin typeface="Book Antiqua" panose="02040602050305030304" pitchFamily="18" charset="0"/>
            </a:endParaRPr>
          </a:p>
          <a:p>
            <a:pPr>
              <a:buFont typeface="Wingdings" panose="05000000000000000000" pitchFamily="2" charset="2"/>
              <a:buChar char="v"/>
            </a:pPr>
            <a:r>
              <a:rPr lang="en-US" sz="2600" b="1" dirty="0" smtClean="0">
                <a:latin typeface="Book Antiqua" panose="02040602050305030304" pitchFamily="18" charset="0"/>
              </a:rPr>
              <a:t>Rape (Pre 2013)– </a:t>
            </a:r>
            <a:r>
              <a:rPr lang="en-US" sz="2400" dirty="0" smtClean="0">
                <a:latin typeface="Book Antiqua" panose="02040602050305030304" pitchFamily="18" charset="0"/>
              </a:rPr>
              <a:t>All penal laws previously included under Rape (Forcible).</a:t>
            </a:r>
          </a:p>
          <a:p>
            <a:pPr marL="0" indent="0">
              <a:buNone/>
            </a:pPr>
            <a:endParaRPr lang="en-US" sz="1000" dirty="0"/>
          </a:p>
          <a:p>
            <a:pPr>
              <a:buFont typeface="Wingdings" panose="05000000000000000000" pitchFamily="2" charset="2"/>
              <a:buChar char="v"/>
            </a:pPr>
            <a:r>
              <a:rPr lang="en-US" sz="2600" b="1" dirty="0" smtClean="0">
                <a:latin typeface="Book Antiqua" panose="02040602050305030304" pitchFamily="18" charset="0"/>
              </a:rPr>
              <a:t>Rape (2013 Expanded)– </a:t>
            </a:r>
            <a:r>
              <a:rPr lang="en-US" sz="2400" dirty="0" smtClean="0">
                <a:latin typeface="Book Antiqua" panose="02040602050305030304" pitchFamily="18" charset="0"/>
              </a:rPr>
              <a:t>Penal laws not previously included under Rape (Forcible), that are classified under the new Rape definition.</a:t>
            </a:r>
          </a:p>
          <a:p>
            <a:pPr marL="0" indent="0">
              <a:buNone/>
            </a:pPr>
            <a:endParaRPr lang="en-US" sz="2400" dirty="0">
              <a:latin typeface="Book Antiqua" panose="02040602050305030304" pitchFamily="18" charset="0"/>
            </a:endParaRPr>
          </a:p>
          <a:p>
            <a:pPr marL="0" indent="0">
              <a:buNone/>
            </a:pPr>
            <a:r>
              <a:rPr lang="en-US" sz="2400" b="1" u="sng" dirty="0" smtClean="0">
                <a:latin typeface="Book Antiqua" panose="02040602050305030304" pitchFamily="18" charset="0"/>
              </a:rPr>
              <a:t>See the UCR Cross Reference Table for a complete listing of laws classified under Rape (Pre 2013) and Rape (2013 Expanded)</a:t>
            </a:r>
            <a:endParaRPr lang="en-US" sz="2400" b="1" u="sng" dirty="0">
              <a:latin typeface="Book Antiqua" panose="02040602050305030304" pitchFamily="18" charset="0"/>
            </a:endParaRPr>
          </a:p>
        </p:txBody>
      </p:sp>
    </p:spTree>
    <p:extLst>
      <p:ext uri="{BB962C8B-B14F-4D97-AF65-F5344CB8AC3E}">
        <p14:creationId xmlns:p14="http://schemas.microsoft.com/office/powerpoint/2010/main" val="329952869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2472</TotalTime>
  <Words>3877</Words>
  <Application>Microsoft Office PowerPoint</Application>
  <PresentationFormat>On-screen Show (4:3)</PresentationFormat>
  <Paragraphs>345</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Civic</vt:lpstr>
      <vt:lpstr>Classifying and Scoring Part I Offenses in UCR</vt:lpstr>
      <vt:lpstr>Classifying Offenses</vt:lpstr>
      <vt:lpstr>Scoring Offenses</vt:lpstr>
      <vt:lpstr>Types of Crime</vt:lpstr>
      <vt:lpstr>The Hierarchy Rule</vt:lpstr>
      <vt:lpstr>Criminal Homicide  Murder &amp; Non-Negligent Manslaughter</vt:lpstr>
      <vt:lpstr>Criminal Homicide Negligent Manslaughter</vt:lpstr>
      <vt:lpstr>Rape – Expanded Definition</vt:lpstr>
      <vt:lpstr>Rape (Pre 2013) vs. Rape (2013 Expanded)</vt:lpstr>
      <vt:lpstr>Rape (Pre 2013)</vt:lpstr>
      <vt:lpstr>Rape (Pre 2013) – Weapon Subclasses</vt:lpstr>
      <vt:lpstr>Robbery</vt:lpstr>
      <vt:lpstr>Robbery - Weapon Subclasses</vt:lpstr>
      <vt:lpstr>Robbery - Location Subclasses</vt:lpstr>
      <vt:lpstr>Aggravated Assault</vt:lpstr>
      <vt:lpstr>Aggravated Assault - Weapon Subclasses</vt:lpstr>
      <vt:lpstr>Aggravated Assault - Location Subclasses</vt:lpstr>
      <vt:lpstr>Burglary (Breaking or Entering)</vt:lpstr>
      <vt:lpstr>Hotel Rule</vt:lpstr>
      <vt:lpstr>Exception to the Hotel Rule</vt:lpstr>
      <vt:lpstr>Larceny-Theft (Except MV Theft)</vt:lpstr>
      <vt:lpstr>Larceny-Theft Types</vt:lpstr>
      <vt:lpstr>Motor Vehicle Theft</vt:lpstr>
      <vt:lpstr>Motor Vehicle Theft: MV Type</vt:lpstr>
      <vt:lpstr>Arson</vt:lpstr>
      <vt:lpstr>Arson Property Types</vt:lpstr>
      <vt:lpstr>Cautions in Classifying Arson</vt:lpstr>
      <vt:lpstr>Contact Information/  DCJS Website Resources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Classifying UCR Offenses</dc:title>
  <dc:creator>Zachary Morton</dc:creator>
  <cp:lastModifiedBy>Zachary Morton</cp:lastModifiedBy>
  <cp:revision>544</cp:revision>
  <cp:lastPrinted>2014-05-16T18:21:35Z</cp:lastPrinted>
  <dcterms:created xsi:type="dcterms:W3CDTF">2006-08-16T00:00:00Z</dcterms:created>
  <dcterms:modified xsi:type="dcterms:W3CDTF">2014-05-27T22:00:33Z</dcterms:modified>
</cp:coreProperties>
</file>